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68" r:id="rId3"/>
    <p:sldId id="272" r:id="rId4"/>
    <p:sldId id="273" r:id="rId5"/>
    <p:sldId id="281" r:id="rId6"/>
    <p:sldId id="282" r:id="rId7"/>
    <p:sldId id="283" r:id="rId8"/>
    <p:sldId id="284" r:id="rId9"/>
    <p:sldId id="277" r:id="rId10"/>
    <p:sldId id="278" r:id="rId11"/>
    <p:sldId id="279" r:id="rId12"/>
    <p:sldId id="285" r:id="rId13"/>
    <p:sldId id="286" r:id="rId14"/>
    <p:sldId id="287" r:id="rId15"/>
    <p:sldId id="280" r:id="rId16"/>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BB38"/>
    <a:srgbClr val="CC0926"/>
    <a:srgbClr val="2AA9B1"/>
    <a:srgbClr val="50515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91" autoAdjust="0"/>
    <p:restoredTop sz="60907" autoAdjust="0"/>
  </p:normalViewPr>
  <p:slideViewPr>
    <p:cSldViewPr snapToGrid="0" snapToObjects="1">
      <p:cViewPr>
        <p:scale>
          <a:sx n="40" d="100"/>
          <a:sy n="40" d="100"/>
        </p:scale>
        <p:origin x="-1258" y="-58"/>
      </p:cViewPr>
      <p:guideLst>
        <p:guide orient="horz" pos="1103"/>
        <p:guide pos="519"/>
        <p:guide pos="210"/>
        <p:guide pos="4700"/>
      </p:guideLst>
    </p:cSldViewPr>
  </p:slideViewPr>
  <p:outlineViewPr>
    <p:cViewPr>
      <p:scale>
        <a:sx n="33" d="100"/>
        <a:sy n="33" d="100"/>
      </p:scale>
      <p:origin x="0" y="7768"/>
    </p:cViewPr>
  </p:outlineViewPr>
  <p:notesTextViewPr>
    <p:cViewPr>
      <p:scale>
        <a:sx n="100" d="100"/>
        <a:sy n="100" d="100"/>
      </p:scale>
      <p:origin x="0" y="1176"/>
    </p:cViewPr>
  </p:notesTextViewPr>
  <p:sorterViewPr>
    <p:cViewPr>
      <p:scale>
        <a:sx n="66" d="100"/>
        <a:sy n="66" d="100"/>
      </p:scale>
      <p:origin x="0" y="0"/>
    </p:cViewPr>
  </p:sorterViewPr>
  <p:notesViewPr>
    <p:cSldViewPr snapToGrid="0" snapToObjects="1" showGuides="1">
      <p:cViewPr varScale="1">
        <p:scale>
          <a:sx n="67" d="100"/>
          <a:sy n="67" d="100"/>
        </p:scale>
        <p:origin x="-327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2046CC-03F6-A94B-BF5D-2F7BE4E23260}" type="datetimeFigureOut">
              <a:rPr lang="fr-FR" smtClean="0"/>
              <a:t>14/10/2013</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67AB80-46FF-8247-92BC-99B15E1A4DFE}" type="slidenum">
              <a:rPr lang="fr-FR" smtClean="0"/>
              <a:t>‹Nr.›</a:t>
            </a:fld>
            <a:endParaRPr lang="fr-FR" dirty="0"/>
          </a:p>
        </p:txBody>
      </p:sp>
    </p:spTree>
    <p:extLst>
      <p:ext uri="{BB962C8B-B14F-4D97-AF65-F5344CB8AC3E}">
        <p14:creationId xmlns:p14="http://schemas.microsoft.com/office/powerpoint/2010/main" val="15588800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767AB80-46FF-8247-92BC-99B15E1A4DFE}" type="slidenum">
              <a:rPr lang="fr-FR" smtClean="0"/>
              <a:t>1</a:t>
            </a:fld>
            <a:endParaRPr lang="fr-FR" dirty="0"/>
          </a:p>
        </p:txBody>
      </p:sp>
    </p:spTree>
    <p:extLst>
      <p:ext uri="{BB962C8B-B14F-4D97-AF65-F5344CB8AC3E}">
        <p14:creationId xmlns:p14="http://schemas.microsoft.com/office/powerpoint/2010/main" val="13066237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en-GB" altLang="en-US" dirty="0" smtClean="0">
                <a:latin typeface="Arial" pitchFamily="34" charset="0"/>
                <a:ea typeface="ＭＳ Ｐゴシック" pitchFamily="34" charset="-128"/>
              </a:rPr>
              <a:t>Many work places have hierarchical cultures. Control and judgement can lead workers to fear quality assurance and quality improvement processes.</a:t>
            </a:r>
          </a:p>
          <a:p>
            <a:pPr marL="171450" indent="-171450">
              <a:buFontTx/>
              <a:buChar char="•"/>
            </a:pPr>
            <a:r>
              <a:rPr lang="en-GB" altLang="en-US" dirty="0" smtClean="0">
                <a:latin typeface="Arial" pitchFamily="34" charset="0"/>
                <a:ea typeface="ＭＳ Ｐゴシック" pitchFamily="34" charset="-128"/>
              </a:rPr>
              <a:t>Self-reflection is unlikely to lead to an honest and objective assessment of HIV prevention practice if it is forced or performed under pressure.</a:t>
            </a:r>
          </a:p>
          <a:p>
            <a:pPr marL="171450" indent="-171450">
              <a:buFontTx/>
              <a:buChar char="•"/>
            </a:pPr>
            <a:r>
              <a:rPr lang="en-GB" altLang="en-US" dirty="0" smtClean="0">
                <a:latin typeface="Arial" pitchFamily="34" charset="0"/>
                <a:ea typeface="ＭＳ Ｐゴシック" pitchFamily="34" charset="-128"/>
              </a:rPr>
              <a:t>A supportive environment must be free from the threat of humiliation. Mistakes are more usefully seen as opportunities for learning. </a:t>
            </a:r>
          </a:p>
          <a:p>
            <a:pPr marL="171450" indent="-171450">
              <a:buFontTx/>
              <a:buChar char="•"/>
            </a:pPr>
            <a:r>
              <a:rPr lang="en-GB" altLang="en-US" dirty="0" smtClean="0">
                <a:latin typeface="Arial" pitchFamily="34" charset="0"/>
                <a:ea typeface="ＭＳ Ｐゴシック" pitchFamily="34" charset="-128"/>
              </a:rPr>
              <a:t>We already reflect on our work in our own minds and from time to time even in conversations with colleagues. However, these reflections are rarely structured, rarely look at all aspects of a program or project, rarely include all relevant stakeholders, are rarely documented and rarely lead to systematic changes.</a:t>
            </a:r>
          </a:p>
          <a:p>
            <a:pPr marL="171450" indent="-171450">
              <a:buFontTx/>
              <a:buChar char="•"/>
            </a:pPr>
            <a:r>
              <a:rPr lang="en-GB" altLang="en-US" dirty="0" smtClean="0">
                <a:latin typeface="Arial" pitchFamily="34" charset="0"/>
                <a:ea typeface="ＭＳ Ｐゴシック" pitchFamily="34" charset="-128"/>
              </a:rPr>
              <a:t>Quality Assurance and Quality Improvement tools offer a structured approach. They guide us through these steps and help to reflect and make measurable improvements.</a:t>
            </a:r>
          </a:p>
          <a:p>
            <a:pPr marL="171450" indent="-171450">
              <a:buFontTx/>
              <a:buChar char="•"/>
            </a:pPr>
            <a:r>
              <a:rPr lang="en-GB" altLang="en-US" dirty="0" smtClean="0">
                <a:latin typeface="Arial" pitchFamily="34" charset="0"/>
                <a:ea typeface="ＭＳ Ｐゴシック" pitchFamily="34" charset="-128"/>
              </a:rPr>
              <a:t>QA/QI is a process that shows what we are doing well already. It offers clear steps to making improvements. Seeing successes, overcoming discouragement in the face of failures and being able to make tangible improvements boost the morale and satisfaction of workers and other stakeholders.</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10</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Bef>
                <a:spcPct val="0"/>
              </a:spcBef>
              <a:buFontTx/>
              <a:buChar char="•"/>
            </a:pPr>
            <a:r>
              <a:rPr lang="en-GB" altLang="en-US" dirty="0" smtClean="0">
                <a:latin typeface="Arial" pitchFamily="34" charset="0"/>
                <a:ea typeface="ＭＳ Ｐゴシック" pitchFamily="34" charset="-128"/>
              </a:rPr>
              <a:t>Quality is an important aspect of any project.</a:t>
            </a:r>
          </a:p>
          <a:p>
            <a:pPr>
              <a:spcBef>
                <a:spcPct val="0"/>
              </a:spcBef>
              <a:buFontTx/>
              <a:buChar char="•"/>
            </a:pPr>
            <a:r>
              <a:rPr lang="en-GB" altLang="en-US" dirty="0" smtClean="0">
                <a:latin typeface="Arial" pitchFamily="34" charset="0"/>
                <a:ea typeface="ＭＳ Ｐゴシック" pitchFamily="34" charset="-128"/>
              </a:rPr>
              <a:t>Quality Assurance is particularly suitable where standardised services are offered, such as medical and clinical procedures (e.g. testing and counselling).</a:t>
            </a:r>
          </a:p>
          <a:p>
            <a:pPr>
              <a:spcBef>
                <a:spcPct val="0"/>
              </a:spcBef>
              <a:buFontTx/>
              <a:buChar char="•"/>
            </a:pPr>
            <a:r>
              <a:rPr lang="en-GB" altLang="en-US" dirty="0" smtClean="0">
                <a:latin typeface="Arial" pitchFamily="34" charset="0"/>
                <a:ea typeface="ＭＳ Ｐゴシック" pitchFamily="34" charset="-128"/>
              </a:rPr>
              <a:t>However, most HIV prevention interventions are more complex. They also include information, education, behavioural interventions and community development.</a:t>
            </a:r>
          </a:p>
          <a:p>
            <a:pPr>
              <a:spcBef>
                <a:spcPct val="0"/>
              </a:spcBef>
              <a:buFontTx/>
              <a:buChar char="•"/>
            </a:pPr>
            <a:r>
              <a:rPr lang="en-GB" altLang="en-US" dirty="0" smtClean="0">
                <a:latin typeface="Arial" pitchFamily="34" charset="0"/>
                <a:ea typeface="ＭＳ Ｐゴシック" pitchFamily="34" charset="-128"/>
              </a:rPr>
              <a:t>Quality Improvement methods are more flexible than Quality Assurance. They can be applied to complex interventions that are tailored to particular contexts and settings.</a:t>
            </a:r>
            <a:endParaRPr lang="de-DE"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11</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defTabSz="457200">
              <a:spcBef>
                <a:spcPct val="0"/>
              </a:spcBef>
              <a:buFont typeface="Arial" pitchFamily="34" charset="0"/>
              <a:buChar char="•"/>
              <a:defRPr/>
            </a:pPr>
            <a:r>
              <a:rPr lang="en-GB" dirty="0" smtClean="0">
                <a:latin typeface="Arial" pitchFamily="34" charset="0"/>
                <a:ea typeface="ＭＳ Ｐゴシック" pitchFamily="34" charset="-128"/>
              </a:rPr>
              <a:t>Projects and programs often feel burdened with processes aimed at proving and improving effectiveness.</a:t>
            </a:r>
          </a:p>
          <a:p>
            <a:pPr marL="171450" indent="-171450" defTabSz="457200">
              <a:spcBef>
                <a:spcPct val="0"/>
              </a:spcBef>
              <a:buFont typeface="Arial" pitchFamily="34" charset="0"/>
              <a:buChar char="•"/>
              <a:defRPr/>
            </a:pPr>
            <a:r>
              <a:rPr lang="en-GB" dirty="0" smtClean="0">
                <a:latin typeface="Arial" pitchFamily="34" charset="0"/>
                <a:ea typeface="ＭＳ Ｐゴシック" pitchFamily="34" charset="-128"/>
              </a:rPr>
              <a:t>Is promoting QA/ QI nothing more than adding another bureaucratic layer?</a:t>
            </a:r>
            <a:endParaRPr lang="de-DE"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12</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spcBef>
                <a:spcPct val="0"/>
              </a:spcBef>
              <a:buFontTx/>
              <a:buChar char="•"/>
            </a:pPr>
            <a:r>
              <a:rPr lang="en-GB" altLang="en-US" dirty="0" smtClean="0">
                <a:latin typeface="Arial" pitchFamily="34" charset="0"/>
                <a:ea typeface="ＭＳ Ｐゴシック" pitchFamily="34" charset="-128"/>
              </a:rPr>
              <a:t>No. Ideally, QA/QI is not separate, it influences all these components.</a:t>
            </a:r>
          </a:p>
          <a:p>
            <a:pPr marL="171450" indent="-171450">
              <a:spcBef>
                <a:spcPct val="0"/>
              </a:spcBef>
              <a:buFontTx/>
              <a:buChar char="•"/>
            </a:pPr>
            <a:r>
              <a:rPr lang="en-GB" altLang="en-US" dirty="0" smtClean="0">
                <a:latin typeface="Arial" pitchFamily="34" charset="0"/>
                <a:ea typeface="ＭＳ Ｐゴシック" pitchFamily="34" charset="-128"/>
              </a:rPr>
              <a:t>QA/QI have the potential to get the best value out of the processes that are already part of good project/program management. </a:t>
            </a:r>
          </a:p>
          <a:p>
            <a:pPr marL="171450" indent="-171450">
              <a:spcBef>
                <a:spcPct val="0"/>
              </a:spcBef>
              <a:buFontTx/>
              <a:buChar char="•"/>
            </a:pPr>
            <a:r>
              <a:rPr lang="en-GB" altLang="en-US" dirty="0" smtClean="0">
                <a:latin typeface="Arial" pitchFamily="34" charset="0"/>
                <a:ea typeface="ＭＳ Ｐゴシック" pitchFamily="34" charset="-128"/>
              </a:rPr>
              <a:t>QA/QI does not replace existing decision-making processes. It does not replace needs assessment, planning, implementation, monitoring, evaluation or documentation. </a:t>
            </a:r>
          </a:p>
          <a:p>
            <a:pPr marL="171450" indent="-171450">
              <a:spcBef>
                <a:spcPct val="0"/>
              </a:spcBef>
              <a:buFontTx/>
              <a:buChar char="•"/>
            </a:pPr>
            <a:r>
              <a:rPr lang="en-GB" altLang="en-US" dirty="0" smtClean="0">
                <a:latin typeface="Arial" pitchFamily="34" charset="0"/>
                <a:ea typeface="ＭＳ Ｐゴシック" pitchFamily="34" charset="-128"/>
              </a:rPr>
              <a:t>It offers a conscious, deliberate, hands-on way of making sure that these project management activities are of the highest achievable quality .</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13</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en-GB" altLang="en-US" dirty="0" smtClean="0">
                <a:latin typeface="Arial" pitchFamily="34" charset="0"/>
                <a:ea typeface="ＭＳ Ｐゴシック" pitchFamily="34" charset="-128"/>
              </a:rPr>
              <a:t>Quality Action uses established methods to reach its goal.</a:t>
            </a:r>
          </a:p>
          <a:p>
            <a:pPr marL="171450" indent="-171450">
              <a:buFontTx/>
              <a:buChar char="•"/>
            </a:pPr>
            <a:r>
              <a:rPr lang="en-GB" altLang="en-US" dirty="0" smtClean="0">
                <a:latin typeface="Arial" pitchFamily="34" charset="0"/>
                <a:ea typeface="ＭＳ Ｐゴシック" pitchFamily="34" charset="-128"/>
              </a:rPr>
              <a:t>Its QA/QI Tools are based on evidence from a range of health, social science, development and management disciplines. They have been adapted to the complexity of factors that influence the effectiveness of HIV prevention programs and projects. Some have already been tested in practice. </a:t>
            </a:r>
          </a:p>
          <a:p>
            <a:pPr marL="171450" indent="-171450">
              <a:buFontTx/>
              <a:buChar char="•"/>
            </a:pPr>
            <a:r>
              <a:rPr lang="en-GB" altLang="en-US" dirty="0" smtClean="0">
                <a:latin typeface="Arial" pitchFamily="34" charset="0"/>
                <a:ea typeface="ＭＳ Ｐゴシック" pitchFamily="34" charset="-128"/>
              </a:rPr>
              <a:t>Pilot application of the tools as part of Quality Action will include consulting participants and using their feedback to revise the tools.</a:t>
            </a:r>
          </a:p>
          <a:p>
            <a:pPr marL="171450" indent="-171450">
              <a:buFontTx/>
              <a:buChar char="•"/>
            </a:pPr>
            <a:r>
              <a:rPr lang="en-GB" altLang="en-US" dirty="0" smtClean="0">
                <a:latin typeface="Arial" pitchFamily="34" charset="0"/>
                <a:ea typeface="ＭＳ Ｐゴシック" pitchFamily="34" charset="-128"/>
              </a:rPr>
              <a:t>The capacity-building component uses the ‘train-the-trainer’ method to build a skills base and a sustainable network of trainers and facilitators.</a:t>
            </a:r>
          </a:p>
          <a:p>
            <a:pPr marL="171450" indent="-171450">
              <a:buFontTx/>
              <a:buChar char="•"/>
            </a:pPr>
            <a:r>
              <a:rPr lang="en-GB" altLang="en-US" dirty="0" smtClean="0">
                <a:latin typeface="Arial" pitchFamily="34" charset="0"/>
                <a:ea typeface="ＭＳ Ｐゴシック" pitchFamily="34" charset="-128"/>
              </a:rPr>
              <a:t>the project’s Charter for Quality in HIV Prevention documents quality factors. It will be based on literature review, data collected during the practical application of the tools and consulting with experts.</a:t>
            </a:r>
          </a:p>
          <a:p>
            <a:pPr marL="171450" indent="-171450">
              <a:buFontTx/>
              <a:buChar char="•"/>
            </a:pPr>
            <a:r>
              <a:rPr lang="en-GB" altLang="en-US" dirty="0" smtClean="0">
                <a:latin typeface="Arial" pitchFamily="34" charset="0"/>
                <a:ea typeface="ＭＳ Ｐゴシック" pitchFamily="34" charset="-128"/>
              </a:rPr>
              <a:t>Review of existing policy and strategic documents, advocating for the inclusion of quality and negotiating with policy makers will result in policy recommendations.</a:t>
            </a:r>
          </a:p>
          <a:p>
            <a:pPr marL="171450" indent="-171450">
              <a:buFontTx/>
              <a:buChar char="•"/>
            </a:pPr>
            <a:r>
              <a:rPr lang="en-GB" altLang="en-US" dirty="0" smtClean="0">
                <a:latin typeface="Arial" pitchFamily="34" charset="0"/>
                <a:ea typeface="ＭＳ Ｐゴシック" pitchFamily="34" charset="-128"/>
              </a:rPr>
              <a:t>W evaluate Quality Action using complementary methodologies of process, output and outcome evaluation. We also apply a QI tool to the Joint Action itself.</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14</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TextEdit="1"/>
          </p:cNvSpPr>
          <p:nvPr>
            <p:ph type="sldImg"/>
          </p:nvPr>
        </p:nvSpPr>
        <p:spPr bwMode="auto">
          <a:noFill/>
          <a:ln>
            <a:solidFill>
              <a:srgbClr val="000000"/>
            </a:solidFill>
            <a:miter lim="800000"/>
            <a:headEnd/>
            <a:tailEnd/>
          </a:ln>
        </p:spPr>
      </p:sp>
      <p:sp>
        <p:nvSpPr>
          <p:cNvPr id="49154" name="Rectangle 3"/>
          <p:cNvSpPr>
            <a:spLocks noGrp="1"/>
          </p:cNvSpPr>
          <p:nvPr>
            <p:ph type="body" idx="1"/>
          </p:nvPr>
        </p:nvSpPr>
        <p:spPr bwMode="auto">
          <a:noFill/>
        </p:spPr>
        <p:txBody>
          <a:bodyPr wrap="square" numCol="1" anchor="t" anchorCtr="0" compatLnSpc="1">
            <a:prstTxWarp prst="textNoShape">
              <a:avLst/>
            </a:prstTxWarp>
          </a:bodyPr>
          <a:lstStyle/>
          <a:p>
            <a:pPr marL="228600" indent="-228600" eaLnBrk="1" hangingPunct="1"/>
            <a:r>
              <a:rPr lang="en-GB" sz="1000" smtClean="0"/>
              <a:t>Matthias </a:t>
            </a:r>
            <a:r>
              <a:rPr lang="en-GB" sz="1000" dirty="0" err="1" smtClean="0"/>
              <a:t>Wentzlaff-Eggebert</a:t>
            </a:r>
            <a:r>
              <a:rPr lang="en-GB" sz="1000" dirty="0" smtClean="0"/>
              <a:t> is the contact person at </a:t>
            </a:r>
            <a:r>
              <a:rPr lang="en-GB" sz="1000" dirty="0" err="1" smtClean="0"/>
              <a:t>BZgA</a:t>
            </a:r>
            <a:r>
              <a:rPr lang="en-GB" sz="1000" dirty="0" smtClean="0"/>
              <a:t>, the coordinating partner of Quality Action.</a:t>
            </a:r>
          </a:p>
          <a:p>
            <a:pPr marL="228600" indent="-228600" eaLnBrk="1" hangingPunct="1"/>
            <a:endParaRPr lang="en-GB" sz="1000" dirty="0" smtClean="0"/>
          </a:p>
          <a:p>
            <a:pPr marL="228600" indent="-228600" eaLnBrk="1" hangingPunct="1"/>
            <a:r>
              <a:rPr lang="en-GB" sz="1000" dirty="0" err="1" smtClean="0"/>
              <a:t>Carolin</a:t>
            </a:r>
            <a:r>
              <a:rPr lang="en-GB" sz="1000" dirty="0" smtClean="0"/>
              <a:t> </a:t>
            </a:r>
            <a:r>
              <a:rPr lang="en-GB" sz="1000" dirty="0" err="1" smtClean="0"/>
              <a:t>Vierneisel</a:t>
            </a:r>
            <a:r>
              <a:rPr lang="en-GB" sz="1000" dirty="0" smtClean="0"/>
              <a:t> coordinates Work Package 6: Practical Application. She can assist you if you want to join the main activities of Quality Action and apply a QA/QI tool to your work as part of the project.</a:t>
            </a:r>
          </a:p>
          <a:p>
            <a:pPr marL="228600" indent="-228600" eaLnBrk="1" hangingPunct="1"/>
            <a:endParaRPr lang="en-GB" sz="1000" dirty="0" smtClean="0"/>
          </a:p>
          <a:p>
            <a:pPr marL="228600" indent="-228600" eaLnBrk="1" hangingPunct="1"/>
            <a:r>
              <a:rPr lang="en-GB" sz="1000" b="1" dirty="0" smtClean="0"/>
              <a:t>9 Reasons to get involved in Quality Action:</a:t>
            </a:r>
          </a:p>
          <a:p>
            <a:pPr marL="228600" indent="-228600" eaLnBrk="1" hangingPunct="1">
              <a:buFontTx/>
              <a:buChar char="•"/>
            </a:pPr>
            <a:r>
              <a:rPr lang="en-GB" sz="1000" dirty="0" smtClean="0"/>
              <a:t>Become aware of what you are already doing well</a:t>
            </a:r>
          </a:p>
          <a:p>
            <a:pPr marL="228600" indent="-228600" eaLnBrk="1" hangingPunct="1">
              <a:buFontTx/>
              <a:buChar char="•"/>
            </a:pPr>
            <a:r>
              <a:rPr lang="en-GB" sz="1000" dirty="0" smtClean="0"/>
              <a:t>Learn about when, how and why you are already successful (and sometimes fail)</a:t>
            </a:r>
          </a:p>
          <a:p>
            <a:pPr marL="228600" indent="-228600" eaLnBrk="1" hangingPunct="1">
              <a:buFontTx/>
              <a:buChar char="•"/>
            </a:pPr>
            <a:r>
              <a:rPr lang="en-GB" sz="1000" dirty="0" smtClean="0"/>
              <a:t>Get new ideas on how to improve what you are doing</a:t>
            </a:r>
          </a:p>
          <a:p>
            <a:pPr marL="228600" indent="-228600" eaLnBrk="1" hangingPunct="1">
              <a:buFontTx/>
              <a:buChar char="•"/>
            </a:pPr>
            <a:r>
              <a:rPr lang="en-GB" sz="1000" dirty="0" smtClean="0"/>
              <a:t>Increase participation and benefit from stakeholder input</a:t>
            </a:r>
          </a:p>
          <a:p>
            <a:pPr marL="228600" indent="-228600" eaLnBrk="1" hangingPunct="1">
              <a:buFontTx/>
              <a:buChar char="•"/>
            </a:pPr>
            <a:r>
              <a:rPr lang="en-GB" sz="1000" dirty="0" smtClean="0"/>
              <a:t>Provide yourself with space and time to reflect on your work and build on your team and internal communication</a:t>
            </a:r>
          </a:p>
          <a:p>
            <a:pPr marL="228600" indent="-228600" eaLnBrk="1" hangingPunct="1">
              <a:buFontTx/>
              <a:buChar char="•"/>
            </a:pPr>
            <a:r>
              <a:rPr lang="en-GB" sz="1000" dirty="0" smtClean="0"/>
              <a:t>Enhance your co-workers/employees’ work satisfaction</a:t>
            </a:r>
          </a:p>
          <a:p>
            <a:pPr marL="228600" indent="-228600" eaLnBrk="1" hangingPunct="1">
              <a:buFontTx/>
              <a:buChar char="•"/>
            </a:pPr>
            <a:r>
              <a:rPr lang="en-GB" sz="1000" dirty="0" smtClean="0"/>
              <a:t>Build different types of evidence that supports your HIV prevention interventions</a:t>
            </a:r>
          </a:p>
          <a:p>
            <a:pPr marL="228600" indent="-228600" eaLnBrk="1" hangingPunct="1">
              <a:buFontTx/>
              <a:buChar char="•"/>
            </a:pPr>
            <a:r>
              <a:rPr lang="en-GB" sz="1000" dirty="0" smtClean="0"/>
              <a:t>Simplify and enhance the planning, implementation, monitoring and evaluation of your projects and programs</a:t>
            </a:r>
          </a:p>
          <a:p>
            <a:pPr marL="228600" indent="-228600" eaLnBrk="1" hangingPunct="1">
              <a:buFontTx/>
              <a:buChar char="•"/>
            </a:pPr>
            <a:r>
              <a:rPr lang="en-GB" sz="1000" dirty="0" smtClean="0"/>
              <a:t>Network with other European organisations in make HIV prevention more effective.</a:t>
            </a:r>
            <a:r>
              <a:rPr lang="de-DE" sz="1000" dirty="0" smtClean="0"/>
              <a:t> </a:t>
            </a:r>
            <a:endParaRPr lang="en-GB" sz="100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en-GB" altLang="en-US" dirty="0" smtClean="0">
                <a:latin typeface="Arial" pitchFamily="34" charset="0"/>
                <a:ea typeface="ＭＳ Ｐゴシック" pitchFamily="34" charset="-128"/>
              </a:rPr>
              <a:t>Quality Action focuses on the quality of HIV prevention programs and projects to maximise their effectiveness.</a:t>
            </a:r>
          </a:p>
          <a:p>
            <a:pPr marL="171450" indent="-171450">
              <a:buFontTx/>
              <a:buChar char="•"/>
            </a:pPr>
            <a:r>
              <a:rPr lang="en-GB" altLang="en-US" dirty="0" smtClean="0">
                <a:latin typeface="Arial" pitchFamily="34" charset="0"/>
                <a:ea typeface="ＭＳ Ｐゴシック" pitchFamily="34" charset="-128"/>
              </a:rPr>
              <a:t>Quality assurance and improvement at the strategic level aim to ensure that decisions about what to do and which methods to use are based on the best available scientific evidence, implementation knowledge and expert opinion available. </a:t>
            </a:r>
          </a:p>
          <a:p>
            <a:pPr marL="171450" indent="-171450">
              <a:buFontTx/>
              <a:buChar char="•"/>
            </a:pPr>
            <a:r>
              <a:rPr lang="en-GB" altLang="en-US" dirty="0" smtClean="0">
                <a:latin typeface="Arial" pitchFamily="34" charset="0"/>
                <a:ea typeface="ＭＳ Ｐゴシック" pitchFamily="34" charset="-128"/>
              </a:rPr>
              <a:t>Quality Assurance (QA) and Quality Improvement (QI) at the project level aim to ensure that the chosen activities are planned, carried out, monitored and evaluated as well as possible to maximise their potential affect.</a:t>
            </a:r>
          </a:p>
          <a:p>
            <a:pPr marL="171450" indent="-171450">
              <a:buFontTx/>
              <a:buChar char="•"/>
            </a:pPr>
            <a:r>
              <a:rPr lang="en-GB" altLang="en-US" dirty="0" smtClean="0">
                <a:latin typeface="Arial" pitchFamily="34" charset="0"/>
                <a:ea typeface="ＭＳ Ｐゴシック" pitchFamily="34" charset="-128"/>
              </a:rPr>
              <a:t>The overall effectiveness of HIV prevention is influenced by many factors. Choosing the approaches, interventions and methods most appropriate to a given situation and carrying them out at a high level of quality are two of them.</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2</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spcBef>
                <a:spcPct val="0"/>
              </a:spcBef>
              <a:buFontTx/>
              <a:buChar char="•"/>
            </a:pPr>
            <a:r>
              <a:rPr lang="en-GB" altLang="en-US" dirty="0" err="1" smtClean="0">
                <a:latin typeface="Arial" pitchFamily="34" charset="0"/>
                <a:ea typeface="ＭＳ Ｐゴシック" pitchFamily="34" charset="-128"/>
              </a:rPr>
              <a:t>Viveca</a:t>
            </a:r>
            <a:r>
              <a:rPr lang="en-GB" altLang="en-US" dirty="0" smtClean="0">
                <a:latin typeface="Arial" pitchFamily="34" charset="0"/>
                <a:ea typeface="ＭＳ Ｐゴシック" pitchFamily="34" charset="-128"/>
              </a:rPr>
              <a:t> </a:t>
            </a:r>
            <a:r>
              <a:rPr lang="en-GB" altLang="en-US" dirty="0" err="1" smtClean="0">
                <a:latin typeface="Arial" pitchFamily="34" charset="0"/>
                <a:ea typeface="ＭＳ Ｐゴシック" pitchFamily="34" charset="-128"/>
              </a:rPr>
              <a:t>Urwitz</a:t>
            </a:r>
            <a:r>
              <a:rPr lang="en-GB" altLang="en-US" dirty="0" smtClean="0">
                <a:latin typeface="Arial" pitchFamily="34" charset="0"/>
                <a:ea typeface="ＭＳ Ｐゴシック" pitchFamily="34" charset="-128"/>
              </a:rPr>
              <a:t> said “ It’s not enough to do the right things, we need to do the right things right.” </a:t>
            </a:r>
          </a:p>
          <a:p>
            <a:pPr marL="171450" indent="-171450">
              <a:spcBef>
                <a:spcPct val="0"/>
              </a:spcBef>
              <a:buFontTx/>
              <a:buChar char="•"/>
            </a:pPr>
            <a:r>
              <a:rPr lang="en-GB" altLang="en-US" dirty="0" smtClean="0">
                <a:latin typeface="Arial" pitchFamily="34" charset="0"/>
                <a:ea typeface="ＭＳ Ｐゴシック" pitchFamily="34" charset="-128"/>
              </a:rPr>
              <a:t>But QI is not about finding fault with everything. </a:t>
            </a:r>
          </a:p>
          <a:p>
            <a:pPr marL="171450" indent="-171450">
              <a:spcBef>
                <a:spcPct val="0"/>
              </a:spcBef>
              <a:buFontTx/>
              <a:buChar char="•"/>
            </a:pPr>
            <a:r>
              <a:rPr lang="en-GB" altLang="en-US" dirty="0" smtClean="0">
                <a:latin typeface="Arial" pitchFamily="34" charset="0"/>
                <a:ea typeface="ＭＳ Ｐゴシック" pitchFamily="34" charset="-128"/>
              </a:rPr>
              <a:t>Mostly it is about taking the time to recognise how well we are doing already, and how. </a:t>
            </a:r>
          </a:p>
          <a:p>
            <a:pPr marL="171450" indent="-171450">
              <a:spcBef>
                <a:spcPct val="0"/>
              </a:spcBef>
              <a:buFontTx/>
              <a:buChar char="•"/>
            </a:pPr>
            <a:r>
              <a:rPr lang="en-GB" altLang="en-US" dirty="0" smtClean="0">
                <a:latin typeface="Arial" pitchFamily="34" charset="0"/>
                <a:ea typeface="ＭＳ Ｐゴシック" pitchFamily="34" charset="-128"/>
              </a:rPr>
              <a:t>Only when we are aware of how we are doing well can we use this knowledge to do even better.</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3</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en-GB" altLang="en-US" dirty="0" smtClean="0">
                <a:latin typeface="Arial" pitchFamily="34" charset="0"/>
                <a:ea typeface="ＭＳ Ｐゴシック" pitchFamily="34" charset="-128"/>
              </a:rPr>
              <a:t>Evidence for making sound decisions in HIV prevention is available from a range of sources.</a:t>
            </a:r>
          </a:p>
          <a:p>
            <a:pPr marL="171450" indent="-171450">
              <a:buFontTx/>
              <a:buChar char="•"/>
            </a:pPr>
            <a:r>
              <a:rPr lang="en-GB" altLang="en-US" dirty="0" smtClean="0">
                <a:latin typeface="Arial" pitchFamily="34" charset="0"/>
                <a:ea typeface="ＭＳ Ｐゴシック" pitchFamily="34" charset="-128"/>
              </a:rPr>
              <a:t>Traditional scientific evidence using trials is not always available or conclusive, especially for structural, social and behavioural interventions.</a:t>
            </a:r>
          </a:p>
          <a:p>
            <a:pPr marL="171450" indent="-171450">
              <a:buFontTx/>
              <a:buChar char="•"/>
            </a:pPr>
            <a:r>
              <a:rPr lang="en-GB" altLang="en-US" dirty="0" smtClean="0">
                <a:latin typeface="Arial" pitchFamily="34" charset="0"/>
                <a:ea typeface="ＭＳ Ｐゴシック" pitchFamily="34" charset="-128"/>
              </a:rPr>
              <a:t>A lack of high-order evidence does not mean an approach or method is ineffective and should not stifle innovation.</a:t>
            </a:r>
          </a:p>
          <a:p>
            <a:pPr marL="171450" indent="-171450">
              <a:buFontTx/>
              <a:buChar char="•"/>
            </a:pPr>
            <a:r>
              <a:rPr lang="en-GB" altLang="en-US" dirty="0" smtClean="0">
                <a:latin typeface="Arial" pitchFamily="34" charset="0"/>
                <a:ea typeface="ＭＳ Ｐゴシック" pitchFamily="34" charset="-128"/>
              </a:rPr>
              <a:t>Insights gained by comparing the effects of historically different approaches in different places, case studies and the experience of practitioners complement our knowledge.</a:t>
            </a:r>
          </a:p>
          <a:p>
            <a:pPr marL="171450" indent="-171450">
              <a:buFontTx/>
              <a:buChar char="•"/>
            </a:pPr>
            <a:r>
              <a:rPr lang="en-GB" altLang="en-US" dirty="0" smtClean="0">
                <a:latin typeface="Arial" pitchFamily="34" charset="0"/>
                <a:ea typeface="ＭＳ Ｐゴシック" pitchFamily="34" charset="-128"/>
              </a:rPr>
              <a:t>The consensus of stakeholders on plausible explanations for success or failure and on plausible rationales for innovative approaches are very important.</a:t>
            </a:r>
          </a:p>
          <a:p>
            <a:pPr marL="171450" indent="-171450">
              <a:buFontTx/>
              <a:buChar char="•"/>
            </a:pPr>
            <a:r>
              <a:rPr lang="en-GB" altLang="en-US" dirty="0" smtClean="0">
                <a:latin typeface="Arial" pitchFamily="34" charset="0"/>
                <a:ea typeface="ＭＳ Ｐゴシック" pitchFamily="34" charset="-128"/>
              </a:rPr>
              <a:t>Quality Improvement can help articulate and document these types of evidence.</a:t>
            </a:r>
          </a:p>
          <a:p>
            <a:pPr>
              <a:buFontTx/>
              <a:buChar char="•"/>
            </a:pPr>
            <a:endParaRPr lang="en-GB" altLang="en-US" dirty="0" smtClean="0">
              <a:solidFill>
                <a:srgbClr val="000066"/>
              </a:solidFill>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4</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TextEdit="1"/>
          </p:cNvSpPr>
          <p:nvPr>
            <p:ph type="sldImg"/>
          </p:nvPr>
        </p:nvSpPr>
        <p:spPr bwMode="auto">
          <a:noFill/>
          <a:ln>
            <a:solidFill>
              <a:srgbClr val="000000"/>
            </a:solidFill>
            <a:miter lim="800000"/>
            <a:headEnd/>
            <a:tailEnd/>
          </a:ln>
        </p:spPr>
      </p:sp>
      <p:sp>
        <p:nvSpPr>
          <p:cNvPr id="2253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buFontTx/>
              <a:buChar char="•"/>
            </a:pPr>
            <a:endParaRPr lang="en-GB" dirty="0" smtClean="0"/>
          </a:p>
          <a:p>
            <a:pPr eaLnBrk="1" hangingPunct="1">
              <a:buFontTx/>
              <a:buChar char="•"/>
            </a:pPr>
            <a:r>
              <a:rPr lang="en-GB" dirty="0" smtClean="0"/>
              <a:t>We can think of quality as a slope. Our goal is to travel along it in an upward direction.</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Rot="1" noChangeAspect="1" noTextEdit="1"/>
          </p:cNvSpPr>
          <p:nvPr>
            <p:ph type="sldImg"/>
          </p:nvPr>
        </p:nvSpPr>
        <p:spPr bwMode="auto">
          <a:noFill/>
          <a:ln>
            <a:solidFill>
              <a:srgbClr val="000000"/>
            </a:solidFill>
            <a:miter lim="800000"/>
            <a:headEnd/>
            <a:tailEnd/>
          </a:ln>
        </p:spPr>
      </p:sp>
      <p:sp>
        <p:nvSpPr>
          <p:cNvPr id="2457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buFontTx/>
              <a:buChar char="•"/>
            </a:pPr>
            <a:r>
              <a:rPr lang="en-GB" dirty="0" smtClean="0"/>
              <a:t>An HIV prevention activity, project or program can be thought of as a continuous cycle of: planning what to do, doing it, then checking it, then acting on the results.</a:t>
            </a:r>
          </a:p>
          <a:p>
            <a:pPr eaLnBrk="1" hangingPunct="1">
              <a:buFontTx/>
              <a:buChar char="•"/>
            </a:pPr>
            <a:r>
              <a:rPr lang="en-GB" dirty="0" smtClean="0"/>
              <a:t>This type of cycle is familiar to many as the “public health action cycle” or from project management, action research and similar models.</a:t>
            </a:r>
          </a:p>
          <a:p>
            <a:pPr eaLnBrk="1" hangingPunct="1">
              <a:buFontTx/>
              <a:buChar char="•"/>
            </a:pPr>
            <a:r>
              <a:rPr lang="en-GB" dirty="0" smtClean="0"/>
              <a:t>The important characteristic of programs and projects is that they happen in cycles, both at the micro- and at the macro-level. </a:t>
            </a:r>
          </a:p>
          <a:p>
            <a:pPr eaLnBrk="1" hangingPunct="1">
              <a:buFontTx/>
              <a:buChar char="•"/>
            </a:pPr>
            <a:r>
              <a:rPr lang="en-GB" dirty="0" smtClean="0"/>
              <a:t>Quality improvement can be applied to any phase of the cycle. It is most effective if it is applied to all.</a:t>
            </a:r>
            <a:endParaRPr lang="de-DE"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TextEdit="1"/>
          </p:cNvSpPr>
          <p:nvPr>
            <p:ph type="sldImg"/>
          </p:nvPr>
        </p:nvSpPr>
        <p:spPr bwMode="auto">
          <a:noFill/>
          <a:ln>
            <a:solidFill>
              <a:srgbClr val="000000"/>
            </a:solidFill>
            <a:miter lim="800000"/>
            <a:headEnd/>
            <a:tailEnd/>
          </a:ln>
        </p:spPr>
      </p:sp>
      <p:sp>
        <p:nvSpPr>
          <p:cNvPr id="2662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buFontTx/>
              <a:buChar char="•"/>
            </a:pPr>
            <a:r>
              <a:rPr lang="en-GB" dirty="0" smtClean="0"/>
              <a:t>Our purpose as prevention practitioners is to push the quality of the project up.</a:t>
            </a:r>
          </a:p>
          <a:p>
            <a:pPr eaLnBrk="1" hangingPunct="1">
              <a:buFontTx/>
              <a:buChar char="•"/>
            </a:pPr>
            <a:r>
              <a:rPr lang="en-GB" dirty="0" smtClean="0"/>
              <a:t>Participation and self-reflection are fuelling this effort. </a:t>
            </a:r>
          </a:p>
          <a:p>
            <a:pPr eaLnBrk="1" hangingPunct="1">
              <a:buFontTx/>
              <a:buChar char="•"/>
            </a:pPr>
            <a:r>
              <a:rPr lang="en-GB" dirty="0" smtClean="0"/>
              <a:t>They make it possible to recognise opportunities for quality improvement and to act on them by making changes and monitoring the results.</a:t>
            </a:r>
          </a:p>
          <a:p>
            <a:pPr eaLnBrk="1" hangingPunct="1">
              <a:buFontTx/>
              <a:buChar char="•"/>
            </a:pPr>
            <a:r>
              <a:rPr lang="en-GB" dirty="0" smtClean="0"/>
              <a:t>Participation is important because no single point of view can give an accurate picture of the context in which a HIV prevention activity operates.</a:t>
            </a:r>
          </a:p>
          <a:p>
            <a:pPr eaLnBrk="1" hangingPunct="1">
              <a:buFontTx/>
              <a:buChar char="•"/>
            </a:pPr>
            <a:r>
              <a:rPr lang="en-GB" dirty="0" smtClean="0"/>
              <a:t>The participation of the target group is especially significant. If the project does not respond to the needs of its clients (from the clients’ point of view), it is unlikely to be effective.</a:t>
            </a:r>
          </a:p>
          <a:p>
            <a:pPr eaLnBrk="1" hangingPunct="1">
              <a:buFontTx/>
              <a:buChar char="•"/>
            </a:pPr>
            <a:r>
              <a:rPr lang="en-GB" dirty="0" smtClean="0"/>
              <a:t>Self-reflection means stepping back to critically examine how well our efforts actually worked. It takes courage and a supportive environment to take this position. It is important to remember that we did and do our best under the circumstances.</a:t>
            </a:r>
          </a:p>
          <a:p>
            <a:pPr eaLnBrk="1" hangingPunct="1">
              <a:buFontTx/>
              <a:buChar char="•"/>
            </a:pPr>
            <a:r>
              <a:rPr lang="en-GB" dirty="0" smtClean="0"/>
              <a:t>Rigorous self-reflection is a prerequisite for improving quality because the assumptions we protect most fiercely are often the most rewarding to question.</a:t>
            </a:r>
            <a:endParaRPr lang="de-DE"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TextEdit="1"/>
          </p:cNvSpPr>
          <p:nvPr>
            <p:ph type="sldImg"/>
          </p:nvPr>
        </p:nvSpPr>
        <p:spPr bwMode="auto">
          <a:noFill/>
          <a:ln>
            <a:solidFill>
              <a:srgbClr val="000000"/>
            </a:solidFill>
            <a:miter lim="800000"/>
            <a:headEnd/>
            <a:tailEnd/>
          </a:ln>
        </p:spPr>
      </p:sp>
      <p:sp>
        <p:nvSpPr>
          <p:cNvPr id="2867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lnSpc>
                <a:spcPct val="90000"/>
              </a:lnSpc>
              <a:buFontTx/>
              <a:buChar char="•"/>
            </a:pPr>
            <a:r>
              <a:rPr lang="en-GB" dirty="0" smtClean="0"/>
              <a:t>Standards document improvements and learning gained in the process.</a:t>
            </a:r>
          </a:p>
          <a:p>
            <a:pPr eaLnBrk="1" hangingPunct="1">
              <a:lnSpc>
                <a:spcPct val="90000"/>
              </a:lnSpc>
              <a:buFontTx/>
              <a:buChar char="•"/>
            </a:pPr>
            <a:r>
              <a:rPr lang="en-GB" dirty="0" smtClean="0"/>
              <a:t>In the wider quality field, standards are used where activities can be described in detail and reproduced accurately over and over. The originate in manufacturing and exist to some extent in clinical medicine (quality control, quality assurance).</a:t>
            </a:r>
          </a:p>
          <a:p>
            <a:pPr eaLnBrk="1" hangingPunct="1">
              <a:lnSpc>
                <a:spcPct val="90000"/>
              </a:lnSpc>
              <a:buFontTx/>
              <a:buChar char="•"/>
            </a:pPr>
            <a:r>
              <a:rPr lang="en-GB" dirty="0" smtClean="0"/>
              <a:t>HIV prevention is very context-dependent, and the rigid transfer of standardised methods from one context to the next does not work in the same way.</a:t>
            </a:r>
          </a:p>
          <a:p>
            <a:pPr eaLnBrk="1" hangingPunct="1">
              <a:lnSpc>
                <a:spcPct val="90000"/>
              </a:lnSpc>
              <a:buFontTx/>
              <a:buChar char="•"/>
            </a:pPr>
            <a:r>
              <a:rPr lang="en-GB" dirty="0" smtClean="0"/>
              <a:t>However, standards that emerge documented during local quality improvement practice ensure that the project does not roll back down the quality slope. Especially considering staff changes and other disruptions.</a:t>
            </a:r>
          </a:p>
          <a:p>
            <a:pPr eaLnBrk="1" hangingPunct="1">
              <a:lnSpc>
                <a:spcPct val="90000"/>
              </a:lnSpc>
              <a:buFontTx/>
              <a:buChar char="•"/>
            </a:pPr>
            <a:r>
              <a:rPr lang="en-GB" dirty="0" smtClean="0"/>
              <a:t>How widely applicable the emerging standards are depends on the context: </a:t>
            </a:r>
          </a:p>
          <a:p>
            <a:pPr lvl="1" eaLnBrk="1" hangingPunct="1">
              <a:lnSpc>
                <a:spcPct val="90000"/>
              </a:lnSpc>
              <a:buFontTx/>
              <a:buChar char="•"/>
            </a:pPr>
            <a:r>
              <a:rPr lang="en-GB" dirty="0" smtClean="0"/>
              <a:t>they may be specific to an individual project (e.g. a prevention project for young Caribbean migrants in a particular suburb of London must be negotiated with a certain church group), or </a:t>
            </a:r>
          </a:p>
          <a:p>
            <a:pPr lvl="1" eaLnBrk="1" hangingPunct="1">
              <a:lnSpc>
                <a:spcPct val="90000"/>
              </a:lnSpc>
              <a:buFontTx/>
              <a:buChar char="•"/>
            </a:pPr>
            <a:r>
              <a:rPr lang="en-GB" dirty="0" smtClean="0"/>
              <a:t>they may be useful for a particular method across a range of contexts (e.g. all NSPs should include a needs assessment among the target group to find out about local injecting practices in order to supply the most popular sterile injecting equipment), or </a:t>
            </a:r>
          </a:p>
          <a:p>
            <a:pPr lvl="1" eaLnBrk="1" hangingPunct="1">
              <a:lnSpc>
                <a:spcPct val="90000"/>
              </a:lnSpc>
              <a:buFontTx/>
              <a:buChar char="•"/>
            </a:pPr>
            <a:r>
              <a:rPr lang="en-GB" dirty="0" smtClean="0"/>
              <a:t>for a variety of methods within a single context (e.g. all MSM prevention projects should include the promotion of STI testing as well as condom use and HIV testing.</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en-GB" altLang="en-US" dirty="0" smtClean="0">
                <a:latin typeface="Arial" pitchFamily="34" charset="0"/>
                <a:ea typeface="ＭＳ Ｐゴシック" pitchFamily="34" charset="-128"/>
              </a:rPr>
              <a:t>Increasing the number of perspectives means involving stakeholders meaningfully.</a:t>
            </a:r>
          </a:p>
          <a:p>
            <a:pPr marL="171450" indent="-171450">
              <a:buFontTx/>
              <a:buChar char="•"/>
            </a:pPr>
            <a:r>
              <a:rPr lang="en-GB" altLang="en-US" dirty="0" smtClean="0">
                <a:latin typeface="Arial" pitchFamily="34" charset="0"/>
                <a:ea typeface="ＭＳ Ｐゴシック" pitchFamily="34" charset="-128"/>
              </a:rPr>
              <a:t>Those who have an interest in the program or project, especially the audience or target group, are asked to contribute their point of view.</a:t>
            </a:r>
          </a:p>
          <a:p>
            <a:pPr marL="171450" indent="-171450">
              <a:buFontTx/>
              <a:buChar char="•"/>
            </a:pPr>
            <a:r>
              <a:rPr lang="en-GB" altLang="en-US" dirty="0" smtClean="0">
                <a:latin typeface="Arial" pitchFamily="34" charset="0"/>
                <a:ea typeface="ＭＳ Ｐゴシック" pitchFamily="34" charset="-128"/>
              </a:rPr>
              <a:t>Many Quality Improvement tools ask questions that different stakeholders will answer differently, depending on their particular perspective.</a:t>
            </a:r>
          </a:p>
          <a:p>
            <a:pPr marL="171450" indent="-171450">
              <a:buFontTx/>
              <a:buChar char="•"/>
            </a:pPr>
            <a:r>
              <a:rPr lang="en-GB" altLang="en-US" dirty="0" smtClean="0">
                <a:latin typeface="Arial" pitchFamily="34" charset="0"/>
                <a:ea typeface="ＭＳ Ｐゴシック" pitchFamily="34" charset="-128"/>
              </a:rPr>
              <a:t>Eliciting these answers requires skills in communication, consultation and facilitation.</a:t>
            </a:r>
          </a:p>
          <a:p>
            <a:pPr marL="171450" indent="-171450">
              <a:buFontTx/>
              <a:buChar char="•"/>
            </a:pPr>
            <a:r>
              <a:rPr lang="en-GB" altLang="en-US" dirty="0" smtClean="0">
                <a:latin typeface="Arial" pitchFamily="34" charset="0"/>
                <a:ea typeface="ＭＳ Ｐゴシック" pitchFamily="34" charset="-128"/>
              </a:rPr>
              <a:t>Engaging in Quality Improvement creates time and space for communication and exchange within teams. </a:t>
            </a:r>
          </a:p>
          <a:p>
            <a:pPr marL="171450" indent="-171450">
              <a:buFontTx/>
              <a:buChar char="•"/>
            </a:pPr>
            <a:r>
              <a:rPr lang="en-GB" altLang="en-US" dirty="0" smtClean="0">
                <a:latin typeface="Arial" pitchFamily="34" charset="0"/>
                <a:ea typeface="ＭＳ Ｐゴシック" pitchFamily="34" charset="-128"/>
              </a:rPr>
              <a:t>One of the outcomes of using quality improvement tools in a participatory fashion is increased team interaction and the opportunity for productive group work.</a:t>
            </a:r>
          </a:p>
          <a:p>
            <a:pPr marL="171450" indent="-171450">
              <a:buFontTx/>
              <a:buChar char="•"/>
            </a:pPr>
            <a:r>
              <a:rPr lang="en-GB" altLang="en-US" dirty="0" smtClean="0">
                <a:latin typeface="Arial" pitchFamily="34" charset="0"/>
                <a:ea typeface="ＭＳ Ｐゴシック" pitchFamily="34" charset="-128"/>
              </a:rPr>
              <a:t>Building the participation of disadvantaged target groups in a meaningful and committed way contributes to empowerment.</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9</a:t>
            </a:fld>
            <a:endParaRPr lang="fr-FR" dirty="0"/>
          </a:p>
        </p:txBody>
      </p:sp>
    </p:spTree>
    <p:extLst>
      <p:ext uri="{BB962C8B-B14F-4D97-AF65-F5344CB8AC3E}">
        <p14:creationId xmlns:p14="http://schemas.microsoft.com/office/powerpoint/2010/main" val="35577761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nl-BE"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BE" dirty="0" smtClean="0"/>
              <a:t>Cliquez pour modifier le style des sous-titres du masque</a:t>
            </a:r>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4B3A7429-4FF4-0744-B2E6-9C6641B23E68}" type="slidenum">
              <a:rPr lang="fr-FR" smtClean="0"/>
              <a:t>‹Nr.›</a:t>
            </a:fld>
            <a:endParaRPr lang="fr-FR" dirty="0"/>
          </a:p>
        </p:txBody>
      </p:sp>
      <p:pic>
        <p:nvPicPr>
          <p:cNvPr id="7" name="Image 3"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52393" t="17747"/>
          <a:stretch/>
        </p:blipFill>
        <p:spPr>
          <a:xfrm>
            <a:off x="-13054" y="0"/>
            <a:ext cx="3131562" cy="3820498"/>
          </a:xfrm>
          <a:prstGeom prst="rect">
            <a:avLst/>
          </a:prstGeom>
        </p:spPr>
      </p:pic>
      <p:pic>
        <p:nvPicPr>
          <p:cNvPr id="8" name="Image 4"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r="63246"/>
          <a:stretch/>
        </p:blipFill>
        <p:spPr>
          <a:xfrm>
            <a:off x="6660232" y="1563791"/>
            <a:ext cx="2483768" cy="4771797"/>
          </a:xfrm>
          <a:prstGeom prst="rect">
            <a:avLst/>
          </a:prstGeom>
        </p:spPr>
      </p:pic>
      <p:pic>
        <p:nvPicPr>
          <p:cNvPr id="9" name="Image 5" descr="QualityActionLogo-rvb-Paysage-ppt.jp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58946" y="4867415"/>
            <a:ext cx="3600000" cy="1061213"/>
          </a:xfrm>
          <a:prstGeom prst="rect">
            <a:avLst/>
          </a:prstGeom>
        </p:spPr>
      </p:pic>
      <p:sp>
        <p:nvSpPr>
          <p:cNvPr id="10" name="Rectangle à coins arrondis 7"/>
          <p:cNvSpPr/>
          <p:nvPr userDrawn="1"/>
        </p:nvSpPr>
        <p:spPr>
          <a:xfrm>
            <a:off x="346946" y="5960770"/>
            <a:ext cx="8424000" cy="288000"/>
          </a:xfrm>
          <a:prstGeom prst="roundRect">
            <a:avLst/>
          </a:prstGeom>
          <a:solidFill>
            <a:srgbClr val="81BB38"/>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11" name="Image 3"/>
          <p:cNvPicPr/>
          <p:nvPr userDrawn="1"/>
        </p:nvPicPr>
        <p:blipFill>
          <a:blip r:embed="rId4">
            <a:extLst>
              <a:ext uri="{28A0092B-C50C-407E-A947-70E740481C1C}">
                <a14:useLocalDpi xmlns:a14="http://schemas.microsoft.com/office/drawing/2010/main" val="0"/>
              </a:ext>
            </a:extLst>
          </a:blip>
          <a:stretch>
            <a:fillRect/>
          </a:stretch>
        </p:blipFill>
        <p:spPr>
          <a:xfrm>
            <a:off x="353288" y="6445659"/>
            <a:ext cx="431800" cy="294640"/>
          </a:xfrm>
          <a:prstGeom prst="rect">
            <a:avLst/>
          </a:prstGeom>
        </p:spPr>
      </p:pic>
      <p:sp>
        <p:nvSpPr>
          <p:cNvPr id="4" name="Espace réservé de la date 3"/>
          <p:cNvSpPr>
            <a:spLocks noGrp="1"/>
          </p:cNvSpPr>
          <p:nvPr>
            <p:ph type="dt" sz="half" idx="10"/>
          </p:nvPr>
        </p:nvSpPr>
        <p:spPr>
          <a:xfrm>
            <a:off x="876748" y="6375174"/>
            <a:ext cx="5482198" cy="365125"/>
          </a:xfrm>
        </p:spPr>
        <p:txBody>
          <a:bodyPr/>
          <a:lstStyle>
            <a:lvl1pPr>
              <a:defRPr lang="fr-FR" sz="900" smtClean="0">
                <a:effectLst/>
              </a:defRPr>
            </a:lvl1pPr>
          </a:lstStyle>
          <a:p>
            <a:r>
              <a:rPr lang="en-US" dirty="0" smtClean="0"/>
              <a:t>This work is part of the Joint Action on Improving Quality in HIV Prevention (Quality Action), </a:t>
            </a:r>
          </a:p>
          <a:p>
            <a:r>
              <a:rPr lang="en-US" dirty="0" smtClean="0"/>
              <a:t>which has received funding from the European Union within the framework of the Health </a:t>
            </a:r>
            <a:r>
              <a:rPr lang="en-US" dirty="0" err="1" smtClean="0"/>
              <a:t>Programme</a:t>
            </a:r>
            <a:r>
              <a:rPr lang="en-US" dirty="0" smtClean="0"/>
              <a:t>.</a:t>
            </a:r>
            <a:endParaRPr lang="en-US" dirty="0"/>
          </a:p>
        </p:txBody>
      </p:sp>
    </p:spTree>
    <p:extLst>
      <p:ext uri="{BB962C8B-B14F-4D97-AF65-F5344CB8AC3E}">
        <p14:creationId xmlns:p14="http://schemas.microsoft.com/office/powerpoint/2010/main" val="168491366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fld id="{96B8B28D-D2A1-A747-A97C-09F45F4375CA}" type="datetimeFigureOut">
              <a:rPr lang="fr-FR" smtClean="0"/>
              <a:t>14/10/2013</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4B3A7429-4FF4-0744-B2E6-9C6641B23E68}" type="slidenum">
              <a:rPr lang="fr-FR" smtClean="0"/>
              <a:t>‹Nr.›</a:t>
            </a:fld>
            <a:endParaRPr lang="fr-FR" dirty="0"/>
          </a:p>
        </p:txBody>
      </p:sp>
      <p:pic>
        <p:nvPicPr>
          <p:cNvPr id="7"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8"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9"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0"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3148470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nl-BE"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fld id="{96B8B28D-D2A1-A747-A97C-09F45F4375CA}" type="datetimeFigureOut">
              <a:rPr lang="fr-FR" smtClean="0"/>
              <a:t>14/10/2013</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4B3A7429-4FF4-0744-B2E6-9C6641B23E68}" type="slidenum">
              <a:rPr lang="fr-FR" smtClean="0"/>
              <a:t>‹Nr.›</a:t>
            </a:fld>
            <a:endParaRPr lang="fr-FR" dirty="0"/>
          </a:p>
        </p:txBody>
      </p:sp>
      <p:pic>
        <p:nvPicPr>
          <p:cNvPr id="7"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8"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9"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0"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2345834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idx="1"/>
          </p:nvPr>
        </p:nvSpPr>
        <p:spPr/>
        <p:txBody>
          <a:bodyPr/>
          <a:lstStyle/>
          <a:p>
            <a:pPr lvl="0"/>
            <a:r>
              <a:rPr lang="nl-BE" dirty="0" smtClean="0"/>
              <a:t>Cliquez pour modifier les styles du texte du masque</a:t>
            </a:r>
          </a:p>
          <a:p>
            <a:pPr lvl="1"/>
            <a:r>
              <a:rPr lang="nl-BE" dirty="0" smtClean="0"/>
              <a:t>Deuxième niveau</a:t>
            </a:r>
          </a:p>
          <a:p>
            <a:pPr lvl="2"/>
            <a:r>
              <a:rPr lang="nl-BE" dirty="0" smtClean="0"/>
              <a:t>Troisième niveau</a:t>
            </a:r>
          </a:p>
          <a:p>
            <a:pPr lvl="3"/>
            <a:r>
              <a:rPr lang="nl-BE" dirty="0" smtClean="0"/>
              <a:t>Quatrième niveau</a:t>
            </a:r>
          </a:p>
          <a:p>
            <a:pPr lvl="4"/>
            <a:r>
              <a:rPr lang="nl-BE" dirty="0" smtClean="0"/>
              <a:t>Cinquième niveau</a:t>
            </a:r>
            <a:endParaRPr lang="fr-FR" dirty="0"/>
          </a:p>
        </p:txBody>
      </p:sp>
      <p:sp>
        <p:nvSpPr>
          <p:cNvPr id="4" name="Espace réservé de la date 3"/>
          <p:cNvSpPr>
            <a:spLocks noGrp="1"/>
          </p:cNvSpPr>
          <p:nvPr>
            <p:ph type="dt" sz="half" idx="10"/>
          </p:nvPr>
        </p:nvSpPr>
        <p:spPr/>
        <p:txBody>
          <a:bodyPr/>
          <a:lstStyle/>
          <a:p>
            <a:fld id="{96B8B28D-D2A1-A747-A97C-09F45F4375CA}" type="datetimeFigureOut">
              <a:rPr lang="fr-FR" smtClean="0"/>
              <a:t>14/10/2013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B3A7429-4FF4-0744-B2E6-9C6641B23E68}" type="slidenum">
              <a:rPr lang="fr-FR" smtClean="0"/>
              <a:t>‹Nr.›</a:t>
            </a:fld>
            <a:endParaRPr lang="fr-FR"/>
          </a:p>
        </p:txBody>
      </p:sp>
      <p:pic>
        <p:nvPicPr>
          <p:cNvPr id="7"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8"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9"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0"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152045157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nl-BE"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BE" smtClean="0"/>
              <a:t>Cliquez pour modifier les styles du texte du masque</a:t>
            </a:r>
          </a:p>
        </p:txBody>
      </p:sp>
      <p:sp>
        <p:nvSpPr>
          <p:cNvPr id="4" name="Espace réservé de la date 3"/>
          <p:cNvSpPr>
            <a:spLocks noGrp="1"/>
          </p:cNvSpPr>
          <p:nvPr>
            <p:ph type="dt" sz="half" idx="10"/>
          </p:nvPr>
        </p:nvSpPr>
        <p:spPr/>
        <p:txBody>
          <a:bodyPr/>
          <a:lstStyle/>
          <a:p>
            <a:fld id="{96B8B28D-D2A1-A747-A97C-09F45F4375CA}" type="datetimeFigureOut">
              <a:rPr lang="fr-FR" smtClean="0"/>
              <a:t>14/10/2013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B3A7429-4FF4-0744-B2E6-9C6641B23E68}" type="slidenum">
              <a:rPr lang="fr-FR" smtClean="0"/>
              <a:t>‹Nr.›</a:t>
            </a:fld>
            <a:endParaRPr lang="fr-FR"/>
          </a:p>
        </p:txBody>
      </p:sp>
      <p:pic>
        <p:nvPicPr>
          <p:cNvPr id="7"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8"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9"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0"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239044454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e la date 4"/>
          <p:cNvSpPr>
            <a:spLocks noGrp="1"/>
          </p:cNvSpPr>
          <p:nvPr>
            <p:ph type="dt" sz="half" idx="10"/>
          </p:nvPr>
        </p:nvSpPr>
        <p:spPr/>
        <p:txBody>
          <a:bodyPr/>
          <a:lstStyle/>
          <a:p>
            <a:fld id="{96B8B28D-D2A1-A747-A97C-09F45F4375CA}" type="datetimeFigureOut">
              <a:rPr lang="fr-FR" smtClean="0"/>
              <a:t>14/10/2013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B3A7429-4FF4-0744-B2E6-9C6641B23E68}" type="slidenum">
              <a:rPr lang="fr-FR" smtClean="0"/>
              <a:t>‹Nr.›</a:t>
            </a:fld>
            <a:endParaRPr lang="fr-FR"/>
          </a:p>
        </p:txBody>
      </p:sp>
      <p:pic>
        <p:nvPicPr>
          <p:cNvPr id="8"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9"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10"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1"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11846163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nl-BE"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dirty="0" smtClean="0"/>
              <a:t>Cliquez pour modifier les styles du texte du masque</a:t>
            </a:r>
          </a:p>
          <a:p>
            <a:pPr lvl="1"/>
            <a:r>
              <a:rPr lang="nl-BE" dirty="0" smtClean="0"/>
              <a:t>Deuxième niveau</a:t>
            </a:r>
          </a:p>
          <a:p>
            <a:pPr lvl="2"/>
            <a:r>
              <a:rPr lang="nl-BE" dirty="0" smtClean="0"/>
              <a:t>Troisième niveau</a:t>
            </a:r>
          </a:p>
          <a:p>
            <a:pPr lvl="3"/>
            <a:r>
              <a:rPr lang="nl-BE" dirty="0" smtClean="0"/>
              <a:t>Quatrième niveau</a:t>
            </a:r>
          </a:p>
          <a:p>
            <a:pPr lvl="4"/>
            <a:r>
              <a:rPr lang="nl-BE" dirty="0" smtClean="0"/>
              <a:t>Cinquième niveau</a:t>
            </a:r>
            <a:endParaRPr lang="fr-FR" dirty="0"/>
          </a:p>
        </p:txBody>
      </p:sp>
      <p:sp>
        <p:nvSpPr>
          <p:cNvPr id="7" name="Espace réservé de la date 6"/>
          <p:cNvSpPr>
            <a:spLocks noGrp="1"/>
          </p:cNvSpPr>
          <p:nvPr>
            <p:ph type="dt" sz="half" idx="10"/>
          </p:nvPr>
        </p:nvSpPr>
        <p:spPr/>
        <p:txBody>
          <a:bodyPr/>
          <a:lstStyle/>
          <a:p>
            <a:fld id="{96B8B28D-D2A1-A747-A97C-09F45F4375CA}" type="datetimeFigureOut">
              <a:rPr lang="fr-FR" smtClean="0"/>
              <a:t>14/10/2013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B3A7429-4FF4-0744-B2E6-9C6641B23E68}" type="slidenum">
              <a:rPr lang="fr-FR" smtClean="0"/>
              <a:t>‹Nr.›</a:t>
            </a:fld>
            <a:endParaRPr lang="fr-FR"/>
          </a:p>
        </p:txBody>
      </p:sp>
      <p:pic>
        <p:nvPicPr>
          <p:cNvPr id="10"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pic>
        <p:nvPicPr>
          <p:cNvPr id="11" name="Image 13"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t="17798" r="63246"/>
          <a:stretch/>
        </p:blipFill>
        <p:spPr>
          <a:xfrm>
            <a:off x="7006530" y="0"/>
            <a:ext cx="2137469" cy="3375606"/>
          </a:xfrm>
          <a:prstGeom prst="rect">
            <a:avLst/>
          </a:prstGeom>
        </p:spPr>
      </p:pic>
      <p:sp>
        <p:nvSpPr>
          <p:cNvPr id="12"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13"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4"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3518199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e la date 2"/>
          <p:cNvSpPr>
            <a:spLocks noGrp="1"/>
          </p:cNvSpPr>
          <p:nvPr>
            <p:ph type="dt" sz="half" idx="10"/>
          </p:nvPr>
        </p:nvSpPr>
        <p:spPr/>
        <p:txBody>
          <a:bodyPr/>
          <a:lstStyle/>
          <a:p>
            <a:fld id="{96B8B28D-D2A1-A747-A97C-09F45F4375CA}" type="datetimeFigureOut">
              <a:rPr lang="fr-FR" smtClean="0"/>
              <a:t>14/10/2013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B3A7429-4FF4-0744-B2E6-9C6641B23E68}" type="slidenum">
              <a:rPr lang="fr-FR" smtClean="0"/>
              <a:t>‹Nr.›</a:t>
            </a:fld>
            <a:endParaRPr lang="fr-FR"/>
          </a:p>
        </p:txBody>
      </p:sp>
      <p:pic>
        <p:nvPicPr>
          <p:cNvPr id="6"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7"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8"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9"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pic>
        <p:nvPicPr>
          <p:cNvPr id="11" name="Image 1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r="66179" b="14162"/>
          <a:stretch/>
        </p:blipFill>
        <p:spPr>
          <a:xfrm>
            <a:off x="7092574" y="2438745"/>
            <a:ext cx="2051426" cy="3676433"/>
          </a:xfrm>
          <a:prstGeom prst="rect">
            <a:avLst/>
          </a:prstGeom>
        </p:spPr>
      </p:pic>
    </p:spTree>
    <p:extLst>
      <p:ext uri="{BB962C8B-B14F-4D97-AF65-F5344CB8AC3E}">
        <p14:creationId xmlns:p14="http://schemas.microsoft.com/office/powerpoint/2010/main" val="133377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6B8B28D-D2A1-A747-A97C-09F45F4375CA}" type="datetimeFigureOut">
              <a:rPr lang="fr-FR" smtClean="0"/>
              <a:t>14/10/2013</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4B3A7429-4FF4-0744-B2E6-9C6641B23E68}" type="slidenum">
              <a:rPr lang="fr-FR" smtClean="0"/>
              <a:t>‹Nr.›</a:t>
            </a:fld>
            <a:endParaRPr lang="fr-FR" dirty="0"/>
          </a:p>
        </p:txBody>
      </p:sp>
      <p:pic>
        <p:nvPicPr>
          <p:cNvPr id="5"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6"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7"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8"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2442310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nl-BE"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marL="342900" indent="-342900">
              <a:buClr>
                <a:srgbClr val="81BB38"/>
              </a:buClr>
              <a:buSzPct val="30000"/>
              <a:buFont typeface="Zapf Dingbats" pitchFamily="82" charset="2"/>
              <a:buChar cha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BE" dirty="0" smtClean="0"/>
              <a:t>Cliquez pour modifier les styles du texte du masque</a:t>
            </a:r>
          </a:p>
          <a:p>
            <a:pPr lvl="1"/>
            <a:r>
              <a:rPr lang="nl-BE" dirty="0" smtClean="0"/>
              <a:t>Deuxième niveau</a:t>
            </a:r>
          </a:p>
          <a:p>
            <a:pPr lvl="2"/>
            <a:r>
              <a:rPr lang="nl-BE" dirty="0" smtClean="0"/>
              <a:t>Troisième niveau</a:t>
            </a:r>
          </a:p>
          <a:p>
            <a:pPr lvl="3"/>
            <a:r>
              <a:rPr lang="nl-BE" dirty="0" smtClean="0"/>
              <a:t>Quatrième niveau</a:t>
            </a:r>
          </a:p>
          <a:p>
            <a:pPr lvl="4"/>
            <a:r>
              <a:rPr lang="nl-BE" dirty="0" smtClean="0"/>
              <a:t>Cinquième niveau</a:t>
            </a:r>
            <a:endParaRPr lang="fr-FR" dirty="0"/>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5" name="Espace réservé de la date 4"/>
          <p:cNvSpPr>
            <a:spLocks noGrp="1"/>
          </p:cNvSpPr>
          <p:nvPr>
            <p:ph type="dt" sz="half" idx="10"/>
          </p:nvPr>
        </p:nvSpPr>
        <p:spPr/>
        <p:txBody>
          <a:bodyPr/>
          <a:lstStyle/>
          <a:p>
            <a:fld id="{96B8B28D-D2A1-A747-A97C-09F45F4375CA}" type="datetimeFigureOut">
              <a:rPr lang="fr-FR" smtClean="0"/>
              <a:t>14/10/2013</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4B3A7429-4FF4-0744-B2E6-9C6641B23E68}" type="slidenum">
              <a:rPr lang="fr-FR" smtClean="0"/>
              <a:t>‹Nr.›</a:t>
            </a:fld>
            <a:endParaRPr lang="fr-FR" dirty="0"/>
          </a:p>
        </p:txBody>
      </p:sp>
      <p:pic>
        <p:nvPicPr>
          <p:cNvPr id="8"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9"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10"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1"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2293252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nl-BE"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5" name="Espace réservé de la date 4"/>
          <p:cNvSpPr>
            <a:spLocks noGrp="1"/>
          </p:cNvSpPr>
          <p:nvPr>
            <p:ph type="dt" sz="half" idx="10"/>
          </p:nvPr>
        </p:nvSpPr>
        <p:spPr/>
        <p:txBody>
          <a:bodyPr/>
          <a:lstStyle/>
          <a:p>
            <a:fld id="{96B8B28D-D2A1-A747-A97C-09F45F4375CA}" type="datetimeFigureOut">
              <a:rPr lang="fr-FR" smtClean="0"/>
              <a:t>14/10/2013</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4B3A7429-4FF4-0744-B2E6-9C6641B23E68}" type="slidenum">
              <a:rPr lang="fr-FR" smtClean="0"/>
              <a:t>‹Nr.›</a:t>
            </a:fld>
            <a:endParaRPr lang="fr-FR" dirty="0"/>
          </a:p>
        </p:txBody>
      </p:sp>
      <p:pic>
        <p:nvPicPr>
          <p:cNvPr id="8"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9"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10"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1"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2896416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BE"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B8B28D-D2A1-A747-A97C-09F45F4375CA}" type="datetimeFigureOut">
              <a:rPr lang="fr-FR" smtClean="0"/>
              <a:t>14/10/2013</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3A7429-4FF4-0744-B2E6-9C6641B23E68}" type="slidenum">
              <a:rPr lang="fr-FR" smtClean="0"/>
              <a:t>‹Nr.›</a:t>
            </a:fld>
            <a:endParaRPr lang="fr-FR" dirty="0"/>
          </a:p>
        </p:txBody>
      </p:sp>
    </p:spTree>
    <p:extLst>
      <p:ext uri="{BB962C8B-B14F-4D97-AF65-F5344CB8AC3E}">
        <p14:creationId xmlns:p14="http://schemas.microsoft.com/office/powerpoint/2010/main" val="7861533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hyperlink" Target="mailto:matthias.wentzlaff-eggebert@bzga.de" TargetMode="External"/><Relationship Id="rId2" Type="http://schemas.openxmlformats.org/officeDocument/2006/relationships/notesSlide" Target="../notesSlides/notesSlide15.xml"/><Relationship Id="rId1" Type="http://schemas.openxmlformats.org/officeDocument/2006/relationships/slideLayout" Target="../slideLayouts/slideLayout5.xml"/><Relationship Id="rId4" Type="http://schemas.openxmlformats.org/officeDocument/2006/relationships/hyperlink" Target="mailto:carolin.vierneisel@dah.aidshilfe.d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p:cNvSpPr txBox="1"/>
          <p:nvPr/>
        </p:nvSpPr>
        <p:spPr>
          <a:xfrm>
            <a:off x="360000" y="5852671"/>
            <a:ext cx="8417288" cy="461665"/>
          </a:xfrm>
          <a:prstGeom prst="rect">
            <a:avLst/>
          </a:prstGeom>
          <a:noFill/>
        </p:spPr>
        <p:txBody>
          <a:bodyPr wrap="square" rtlCol="0" anchor="ctr">
            <a:spAutoFit/>
          </a:bodyPr>
          <a:lstStyle/>
          <a:p>
            <a:pPr algn="ctr"/>
            <a:r>
              <a:rPr lang="en-GB" sz="2400" dirty="0" smtClean="0">
                <a:solidFill>
                  <a:schemeClr val="bg1"/>
                </a:solidFill>
              </a:rPr>
              <a:t>﻿</a:t>
            </a:r>
            <a:r>
              <a:rPr lang="en-GB" sz="1600" dirty="0" smtClean="0">
                <a:solidFill>
                  <a:schemeClr val="bg1"/>
                </a:solidFill>
                <a:latin typeface="Quattrocento Sans"/>
                <a:cs typeface="Quattrocento Sans"/>
              </a:rPr>
              <a:t>Name Speaker</a:t>
            </a:r>
            <a:endParaRPr lang="en-GB" sz="1600" dirty="0">
              <a:solidFill>
                <a:schemeClr val="bg1"/>
              </a:solidFill>
              <a:latin typeface="Quattrocento Sans"/>
              <a:cs typeface="Quattrocento Sans"/>
            </a:endParaRPr>
          </a:p>
        </p:txBody>
      </p:sp>
      <p:sp>
        <p:nvSpPr>
          <p:cNvPr id="6" name="Espace réservé de la date 3"/>
          <p:cNvSpPr>
            <a:spLocks noGrp="1"/>
          </p:cNvSpPr>
          <p:nvPr>
            <p:ph type="dt" sz="half" idx="10"/>
          </p:nvPr>
        </p:nvSpPr>
        <p:spPr>
          <a:xfrm>
            <a:off x="819598" y="6409464"/>
            <a:ext cx="5482198" cy="365125"/>
          </a:xfrm>
        </p:spPr>
        <p:txBody>
          <a:bodyPr/>
          <a:lstStyle>
            <a:lvl1pPr>
              <a:defRPr lang="fr-FR" sz="900" smtClean="0">
                <a:effectLst/>
              </a:defRPr>
            </a:lvl1pPr>
          </a:lstStyle>
          <a:p>
            <a:r>
              <a:rPr lang="en-GB" dirty="0" smtClean="0"/>
              <a:t>This work is part of the Joint Action on Improving Quality in HIV Prevention (Quality Action), </a:t>
            </a:r>
          </a:p>
          <a:p>
            <a:r>
              <a:rPr lang="en-GB" dirty="0" smtClean="0"/>
              <a:t>which has received funding from the European Union within the framework of the Health Programme.</a:t>
            </a:r>
            <a:endParaRPr lang="en-GB" dirty="0"/>
          </a:p>
        </p:txBody>
      </p:sp>
      <p:sp>
        <p:nvSpPr>
          <p:cNvPr id="4" name="Title 3"/>
          <p:cNvSpPr>
            <a:spLocks noGrp="1"/>
          </p:cNvSpPr>
          <p:nvPr>
            <p:ph type="ctrTitle"/>
          </p:nvPr>
        </p:nvSpPr>
        <p:spPr>
          <a:xfrm>
            <a:off x="682444" y="886415"/>
            <a:ext cx="7772400" cy="1470025"/>
          </a:xfrm>
        </p:spPr>
        <p:txBody>
          <a:bodyPr>
            <a:normAutofit/>
          </a:bodyPr>
          <a:lstStyle/>
          <a:p>
            <a:r>
              <a:rPr lang="en-GB" dirty="0">
                <a:latin typeface="Quattrocento Sans" panose="020B0502050000020003" pitchFamily="34" charset="0"/>
              </a:rPr>
              <a:t>QUALITY ACTION</a:t>
            </a:r>
            <a:br>
              <a:rPr lang="en-GB" dirty="0">
                <a:latin typeface="Quattrocento Sans" panose="020B0502050000020003" pitchFamily="34" charset="0"/>
              </a:rPr>
            </a:br>
            <a:r>
              <a:rPr lang="en-GB" b="1" dirty="0" smtClean="0">
                <a:latin typeface="Quattrocento Sans" panose="020B0502050000020003" pitchFamily="34" charset="0"/>
              </a:rPr>
              <a:t>CONCEPT AND METHODS</a:t>
            </a:r>
            <a:endParaRPr lang="en-GB" b="1" dirty="0">
              <a:latin typeface="Quattrocento Sans" panose="020B0502050000020003" pitchFamily="34" charset="0"/>
            </a:endParaRPr>
          </a:p>
        </p:txBody>
      </p:sp>
      <p:sp>
        <p:nvSpPr>
          <p:cNvPr id="5" name="Subtitle 4"/>
          <p:cNvSpPr>
            <a:spLocks noGrp="1"/>
          </p:cNvSpPr>
          <p:nvPr>
            <p:ph type="subTitle" idx="1"/>
          </p:nvPr>
        </p:nvSpPr>
        <p:spPr>
          <a:xfrm>
            <a:off x="1047750" y="3039582"/>
            <a:ext cx="6400800" cy="1752600"/>
          </a:xfrm>
        </p:spPr>
        <p:txBody>
          <a:bodyPr>
            <a:normAutofit fontScale="92500" lnSpcReduction="20000"/>
          </a:bodyPr>
          <a:lstStyle/>
          <a:p>
            <a:r>
              <a:rPr lang="en-GB" altLang="en-US" sz="3600" dirty="0">
                <a:latin typeface="Quattrocento Sans" panose="020B0502050000020003" pitchFamily="34" charset="0"/>
                <a:ea typeface="ＭＳ Ｐゴシック" pitchFamily="34" charset="-128"/>
              </a:rPr>
              <a:t/>
            </a:r>
            <a:br>
              <a:rPr lang="en-GB" altLang="en-US" sz="3600" dirty="0">
                <a:latin typeface="Quattrocento Sans" panose="020B0502050000020003" pitchFamily="34" charset="0"/>
                <a:ea typeface="ＭＳ Ｐゴシック" pitchFamily="34" charset="-128"/>
              </a:rPr>
            </a:br>
            <a:r>
              <a:rPr lang="en-GB" altLang="en-US" sz="3600" dirty="0">
                <a:latin typeface="Quattrocento Sans" panose="020B0502050000020003" pitchFamily="34" charset="0"/>
                <a:ea typeface="ＭＳ Ｐゴシック" pitchFamily="34" charset="-128"/>
              </a:rPr>
              <a:t> </a:t>
            </a:r>
            <a:r>
              <a:rPr lang="en-GB" altLang="en-US" dirty="0">
                <a:latin typeface="Quattrocento Sans" panose="020B0502050000020003" pitchFamily="34" charset="0"/>
                <a:ea typeface="ＭＳ Ｐゴシック" pitchFamily="34" charset="-128"/>
              </a:rPr>
              <a:t>Improving Quality in HIV Prevention (QHP) </a:t>
            </a:r>
            <a:br>
              <a:rPr lang="en-GB" altLang="en-US" dirty="0">
                <a:latin typeface="Quattrocento Sans" panose="020B0502050000020003" pitchFamily="34" charset="0"/>
                <a:ea typeface="ＭＳ Ｐゴシック" pitchFamily="34" charset="-128"/>
              </a:rPr>
            </a:br>
            <a:r>
              <a:rPr lang="en-GB" altLang="en-US" dirty="0">
                <a:latin typeface="Quattrocento Sans" panose="020B0502050000020003" pitchFamily="34" charset="0"/>
                <a:ea typeface="ＭＳ Ｐゴシック" pitchFamily="34" charset="-128"/>
              </a:rPr>
              <a:t>EU Joint Action Project 2013-16 </a:t>
            </a:r>
            <a:endParaRPr lang="en-GB" dirty="0">
              <a:latin typeface="Quattrocento Sans" panose="020B0502050000020003" pitchFamily="34" charset="0"/>
            </a:endParaRPr>
          </a:p>
        </p:txBody>
      </p:sp>
    </p:spTree>
    <p:extLst>
      <p:ext uri="{BB962C8B-B14F-4D97-AF65-F5344CB8AC3E}">
        <p14:creationId xmlns:p14="http://schemas.microsoft.com/office/powerpoint/2010/main" val="2878718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a:lnSpc>
                <a:spcPct val="120000"/>
              </a:lnSpc>
              <a:spcBef>
                <a:spcPts val="0"/>
              </a:spcBef>
            </a:pPr>
            <a:r>
              <a:rPr lang="en-GB" sz="4400" dirty="0">
                <a:solidFill>
                  <a:srgbClr val="505150"/>
                </a:solidFill>
                <a:latin typeface="Quattrocento Sans"/>
                <a:cs typeface="Quattrocento Sans"/>
              </a:rPr>
              <a:t>Voluntariness</a:t>
            </a:r>
          </a:p>
          <a:p>
            <a:pPr>
              <a:lnSpc>
                <a:spcPct val="120000"/>
              </a:lnSpc>
              <a:spcBef>
                <a:spcPts val="0"/>
              </a:spcBef>
            </a:pPr>
            <a:r>
              <a:rPr lang="en-GB" sz="4400" dirty="0">
                <a:solidFill>
                  <a:srgbClr val="505150"/>
                </a:solidFill>
                <a:latin typeface="Quattrocento Sans"/>
                <a:cs typeface="Quattrocento Sans"/>
              </a:rPr>
              <a:t>Supportive environment</a:t>
            </a:r>
          </a:p>
          <a:p>
            <a:pPr>
              <a:lnSpc>
                <a:spcPct val="120000"/>
              </a:lnSpc>
              <a:spcBef>
                <a:spcPts val="0"/>
              </a:spcBef>
            </a:pPr>
            <a:r>
              <a:rPr lang="en-GB" sz="4400" dirty="0">
                <a:solidFill>
                  <a:srgbClr val="505150"/>
                </a:solidFill>
                <a:latin typeface="Quattrocento Sans"/>
                <a:cs typeface="Quattrocento Sans"/>
              </a:rPr>
              <a:t>Structured process</a:t>
            </a:r>
          </a:p>
          <a:p>
            <a:pPr>
              <a:lnSpc>
                <a:spcPct val="120000"/>
              </a:lnSpc>
              <a:spcBef>
                <a:spcPts val="0"/>
              </a:spcBef>
            </a:pPr>
            <a:r>
              <a:rPr lang="en-GB" sz="4400" dirty="0">
                <a:solidFill>
                  <a:srgbClr val="505150"/>
                </a:solidFill>
                <a:latin typeface="Quattrocento Sans"/>
                <a:cs typeface="Quattrocento Sans"/>
              </a:rPr>
              <a:t>Satisfaction</a:t>
            </a:r>
          </a:p>
        </p:txBody>
      </p:sp>
      <p:sp>
        <p:nvSpPr>
          <p:cNvPr id="2" name="Titre 1"/>
          <p:cNvSpPr>
            <a:spLocks noGrp="1"/>
          </p:cNvSpPr>
          <p:nvPr>
            <p:ph type="title"/>
          </p:nvPr>
        </p:nvSpPr>
        <p:spPr>
          <a:xfrm>
            <a:off x="931864" y="274638"/>
            <a:ext cx="7754936" cy="1143000"/>
          </a:xfrm>
        </p:spPr>
        <p:txBody>
          <a:bodyPr>
            <a:normAutofit/>
          </a:bodyPr>
          <a:lstStyle/>
          <a:p>
            <a:pPr algn="l"/>
            <a:r>
              <a:rPr lang="en-GB" sz="4000" b="1" dirty="0">
                <a:solidFill>
                  <a:srgbClr val="505150"/>
                </a:solidFill>
                <a:latin typeface="Quattrocento Sans" panose="020B0502050000020003" pitchFamily="34" charset="0"/>
              </a:rPr>
              <a:t>Key Principle: Self-Reflection </a:t>
            </a:r>
            <a:endParaRPr lang="en-GB" sz="4000" b="1"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16629500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1864" y="1813560"/>
            <a:ext cx="6428701" cy="4170025"/>
          </a:xfrm>
        </p:spPr>
        <p:txBody>
          <a:bodyPr>
            <a:noAutofit/>
          </a:bodyPr>
          <a:lstStyle/>
          <a:p>
            <a:pPr>
              <a:lnSpc>
                <a:spcPct val="120000"/>
              </a:lnSpc>
              <a:spcBef>
                <a:spcPts val="0"/>
              </a:spcBef>
            </a:pPr>
            <a:r>
              <a:rPr lang="en-GB" b="1" dirty="0">
                <a:solidFill>
                  <a:srgbClr val="505150"/>
                </a:solidFill>
                <a:latin typeface="Quattrocento Sans"/>
                <a:cs typeface="Quattrocento Sans"/>
              </a:rPr>
              <a:t>Quality Assurance (QA)</a:t>
            </a:r>
            <a:r>
              <a:rPr lang="en-GB" dirty="0">
                <a:solidFill>
                  <a:srgbClr val="505150"/>
                </a:solidFill>
                <a:latin typeface="Quattrocento Sans"/>
                <a:cs typeface="Quattrocento Sans"/>
              </a:rPr>
              <a:t> monitors the quality of services and activities against standards, including review, problem identification and corrective action</a:t>
            </a:r>
            <a:r>
              <a:rPr lang="en-GB" b="1" dirty="0">
                <a:solidFill>
                  <a:srgbClr val="505150"/>
                </a:solidFill>
                <a:latin typeface="Quattrocento Sans"/>
                <a:cs typeface="Quattrocento Sans"/>
              </a:rPr>
              <a:t>.</a:t>
            </a:r>
          </a:p>
          <a:p>
            <a:pPr>
              <a:lnSpc>
                <a:spcPct val="120000"/>
              </a:lnSpc>
              <a:spcBef>
                <a:spcPts val="0"/>
              </a:spcBef>
            </a:pPr>
            <a:r>
              <a:rPr lang="en-GB" b="1" dirty="0">
                <a:solidFill>
                  <a:srgbClr val="505150"/>
                </a:solidFill>
                <a:latin typeface="Quattrocento Sans"/>
                <a:cs typeface="Quattrocento Sans"/>
              </a:rPr>
              <a:t>Quality Improvement (QI) </a:t>
            </a:r>
            <a:r>
              <a:rPr lang="en-GB" dirty="0">
                <a:solidFill>
                  <a:srgbClr val="505150"/>
                </a:solidFill>
                <a:latin typeface="Quattrocento Sans"/>
                <a:cs typeface="Quattrocento Sans"/>
              </a:rPr>
              <a:t>identifies, implements and evaluates strategies to increase the capacity to fulfil and exceed quality standards.</a:t>
            </a:r>
          </a:p>
        </p:txBody>
      </p:sp>
      <p:sp>
        <p:nvSpPr>
          <p:cNvPr id="2" name="Titre 1"/>
          <p:cNvSpPr>
            <a:spLocks noGrp="1"/>
          </p:cNvSpPr>
          <p:nvPr>
            <p:ph type="title"/>
          </p:nvPr>
        </p:nvSpPr>
        <p:spPr>
          <a:xfrm>
            <a:off x="931864" y="274638"/>
            <a:ext cx="7754936" cy="1143000"/>
          </a:xfrm>
        </p:spPr>
        <p:txBody>
          <a:bodyPr>
            <a:normAutofit fontScale="90000"/>
          </a:bodyPr>
          <a:lstStyle/>
          <a:p>
            <a:pPr algn="l"/>
            <a:r>
              <a:rPr lang="en-GB" sz="4800" b="1" dirty="0">
                <a:solidFill>
                  <a:srgbClr val="505150"/>
                </a:solidFill>
                <a:latin typeface="Quattrocento Sans" panose="020B0502050000020003" pitchFamily="34" charset="0"/>
              </a:rPr>
              <a:t>Quality Assurance or Improvement?</a:t>
            </a:r>
            <a:endParaRPr lang="en-GB" sz="3500" b="1"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32132323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950676" y="1516660"/>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5" name="TextBox 4"/>
          <p:cNvSpPr txBox="1">
            <a:spLocks noChangeArrowheads="1"/>
          </p:cNvSpPr>
          <p:nvPr/>
        </p:nvSpPr>
        <p:spPr bwMode="auto">
          <a:xfrm rot="533319">
            <a:off x="235140" y="2202912"/>
            <a:ext cx="25844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742950" indent="-285750" defTabSz="457200"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defTabSz="457200"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defTabSz="457200"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defTabSz="457200"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4000" dirty="0">
                <a:solidFill>
                  <a:srgbClr val="FF0000"/>
                </a:solidFill>
                <a:latin typeface="Bauhaus 93" pitchFamily="82" charset="0"/>
              </a:rPr>
              <a:t>Planning</a:t>
            </a:r>
          </a:p>
        </p:txBody>
      </p:sp>
      <p:sp>
        <p:nvSpPr>
          <p:cNvPr id="6" name="TextBox 5"/>
          <p:cNvSpPr txBox="1">
            <a:spLocks noChangeArrowheads="1"/>
          </p:cNvSpPr>
          <p:nvPr/>
        </p:nvSpPr>
        <p:spPr bwMode="auto">
          <a:xfrm rot="477465">
            <a:off x="4716463" y="1989138"/>
            <a:ext cx="4021137"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742950" indent="-285750" defTabSz="457200"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defTabSz="457200"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defTabSz="457200"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defTabSz="457200"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3200">
                <a:solidFill>
                  <a:srgbClr val="3366FF"/>
                </a:solidFill>
                <a:latin typeface="BlairMdITC TT-Medium"/>
                <a:ea typeface="BlairMdITC TT-Medium"/>
                <a:cs typeface="BlairMdITC TT-Medium"/>
              </a:rPr>
              <a:t>Evaluation</a:t>
            </a:r>
          </a:p>
        </p:txBody>
      </p:sp>
      <p:sp>
        <p:nvSpPr>
          <p:cNvPr id="7" name="TextBox 6"/>
          <p:cNvSpPr txBox="1">
            <a:spLocks noChangeArrowheads="1"/>
          </p:cNvSpPr>
          <p:nvPr/>
        </p:nvSpPr>
        <p:spPr bwMode="auto">
          <a:xfrm rot="20465405">
            <a:off x="3651250" y="623503"/>
            <a:ext cx="450850" cy="496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742950" indent="-285750" defTabSz="457200"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defTabSz="457200"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defTabSz="457200"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defTabSz="457200"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3200" b="1" dirty="0" err="1">
                <a:solidFill>
                  <a:srgbClr val="008000"/>
                </a:solidFill>
                <a:latin typeface="Andale Mono"/>
                <a:ea typeface="Andale Mono"/>
                <a:cs typeface="Andale Mono"/>
              </a:rPr>
              <a:t>Moni</a:t>
            </a:r>
            <a:endParaRPr lang="en-GB" altLang="en-US" sz="3200" b="1" dirty="0">
              <a:solidFill>
                <a:srgbClr val="008000"/>
              </a:solidFill>
              <a:latin typeface="Andale Mono"/>
              <a:ea typeface="Andale Mono"/>
              <a:cs typeface="Andale Mono"/>
            </a:endParaRPr>
          </a:p>
          <a:p>
            <a:pPr eaLnBrk="1" hangingPunct="1">
              <a:lnSpc>
                <a:spcPct val="100000"/>
              </a:lnSpc>
              <a:spcBef>
                <a:spcPct val="0"/>
              </a:spcBef>
              <a:buClrTx/>
              <a:buFontTx/>
              <a:buNone/>
            </a:pPr>
            <a:r>
              <a:rPr lang="en-GB" altLang="en-US" sz="3200" b="1" dirty="0" err="1">
                <a:solidFill>
                  <a:srgbClr val="008000"/>
                </a:solidFill>
                <a:latin typeface="Andale Mono"/>
                <a:ea typeface="Andale Mono"/>
                <a:cs typeface="Andale Mono"/>
              </a:rPr>
              <a:t>toring</a:t>
            </a:r>
            <a:endParaRPr lang="en-GB" altLang="en-US" sz="3200" b="1" dirty="0">
              <a:solidFill>
                <a:srgbClr val="008000"/>
              </a:solidFill>
              <a:latin typeface="Andale Mono"/>
              <a:ea typeface="Andale Mono"/>
              <a:cs typeface="Andale Mono"/>
            </a:endParaRPr>
          </a:p>
        </p:txBody>
      </p:sp>
      <p:sp>
        <p:nvSpPr>
          <p:cNvPr id="8" name="TextBox 8"/>
          <p:cNvSpPr txBox="1"/>
          <p:nvPr/>
        </p:nvSpPr>
        <p:spPr>
          <a:xfrm rot="719463">
            <a:off x="601295" y="5267742"/>
            <a:ext cx="4405313" cy="646113"/>
          </a:xfrm>
          <a:prstGeom prst="rect">
            <a:avLst/>
          </a:prstGeom>
          <a:noFill/>
        </p:spPr>
        <p:txBody>
          <a:bodyPr>
            <a:spAutoFit/>
          </a:bodyPr>
          <a:lstStyle/>
          <a:p>
            <a:pPr defTabSz="457200" fontAlgn="auto">
              <a:spcBef>
                <a:spcPts val="0"/>
              </a:spcBef>
              <a:spcAft>
                <a:spcPts val="0"/>
              </a:spcAft>
              <a:defRPr/>
            </a:pPr>
            <a:r>
              <a:rPr lang="en-GB" sz="3600" dirty="0">
                <a:solidFill>
                  <a:schemeClr val="bg2">
                    <a:lumMod val="50000"/>
                  </a:schemeClr>
                </a:solidFill>
                <a:latin typeface="Stencil"/>
                <a:ea typeface="+mn-ea"/>
                <a:cs typeface="Stencil"/>
              </a:rPr>
              <a:t>Implementation</a:t>
            </a:r>
          </a:p>
        </p:txBody>
      </p:sp>
      <p:sp>
        <p:nvSpPr>
          <p:cNvPr id="9" name="TextBox 9"/>
          <p:cNvSpPr txBox="1"/>
          <p:nvPr/>
        </p:nvSpPr>
        <p:spPr>
          <a:xfrm rot="20776332">
            <a:off x="5010141" y="5016745"/>
            <a:ext cx="2049462" cy="701675"/>
          </a:xfrm>
          <a:prstGeom prst="rect">
            <a:avLst/>
          </a:prstGeom>
          <a:noFill/>
        </p:spPr>
        <p:txBody>
          <a:bodyPr>
            <a:spAutoFit/>
          </a:bodyPr>
          <a:lstStyle/>
          <a:p>
            <a:pPr defTabSz="457200" fontAlgn="auto">
              <a:spcBef>
                <a:spcPts val="0"/>
              </a:spcBef>
              <a:spcAft>
                <a:spcPts val="0"/>
              </a:spcAft>
              <a:defRPr/>
            </a:pPr>
            <a:r>
              <a:rPr lang="en-GB" sz="4000" b="1" dirty="0">
                <a:solidFill>
                  <a:schemeClr val="accent6">
                    <a:lumMod val="75000"/>
                  </a:schemeClr>
                </a:solidFill>
                <a:latin typeface="Eurostile"/>
                <a:ea typeface="+mn-ea"/>
                <a:cs typeface="Eurostile"/>
              </a:rPr>
              <a:t>Review</a:t>
            </a:r>
          </a:p>
        </p:txBody>
      </p:sp>
      <p:sp>
        <p:nvSpPr>
          <p:cNvPr id="10" name="TextBox 10"/>
          <p:cNvSpPr txBox="1"/>
          <p:nvPr/>
        </p:nvSpPr>
        <p:spPr>
          <a:xfrm rot="20384585">
            <a:off x="457653" y="3934282"/>
            <a:ext cx="3148013" cy="706437"/>
          </a:xfrm>
          <a:prstGeom prst="rect">
            <a:avLst/>
          </a:prstGeom>
          <a:noFill/>
        </p:spPr>
        <p:txBody>
          <a:bodyPr>
            <a:spAutoFit/>
          </a:bodyPr>
          <a:lstStyle/>
          <a:p>
            <a:pPr defTabSz="457200" fontAlgn="auto">
              <a:spcBef>
                <a:spcPts val="0"/>
              </a:spcBef>
              <a:spcAft>
                <a:spcPts val="0"/>
              </a:spcAft>
              <a:defRPr/>
            </a:pPr>
            <a:r>
              <a:rPr lang="en-GB" sz="4000" dirty="0">
                <a:solidFill>
                  <a:schemeClr val="tx2">
                    <a:lumMod val="40000"/>
                    <a:lumOff val="60000"/>
                  </a:schemeClr>
                </a:solidFill>
                <a:latin typeface="Chalkboard"/>
                <a:ea typeface="+mn-ea"/>
                <a:cs typeface="Chalkboard"/>
              </a:rPr>
              <a:t>Consultation</a:t>
            </a:r>
          </a:p>
        </p:txBody>
      </p:sp>
      <p:sp>
        <p:nvSpPr>
          <p:cNvPr id="11" name="TextBox 11"/>
          <p:cNvSpPr txBox="1">
            <a:spLocks noChangeArrowheads="1"/>
          </p:cNvSpPr>
          <p:nvPr/>
        </p:nvSpPr>
        <p:spPr bwMode="auto">
          <a:xfrm>
            <a:off x="3876675" y="450056"/>
            <a:ext cx="3236913"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742950" indent="-285750" defTabSz="457200"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defTabSz="457200"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defTabSz="457200"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defTabSz="457200"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3200" dirty="0">
                <a:solidFill>
                  <a:schemeClr val="tx1"/>
                </a:solidFill>
                <a:latin typeface="American Typewriter"/>
                <a:ea typeface="American Typewriter"/>
                <a:cs typeface="American Typewriter"/>
              </a:rPr>
              <a:t>Documentation</a:t>
            </a:r>
          </a:p>
        </p:txBody>
      </p:sp>
      <p:sp>
        <p:nvSpPr>
          <p:cNvPr id="12" name="TextBox 12"/>
          <p:cNvSpPr txBox="1">
            <a:spLocks noChangeArrowheads="1"/>
          </p:cNvSpPr>
          <p:nvPr/>
        </p:nvSpPr>
        <p:spPr bwMode="auto">
          <a:xfrm rot="153685">
            <a:off x="4425950" y="3975296"/>
            <a:ext cx="391001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742950" indent="-285750" defTabSz="457200"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defTabSz="457200"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defTabSz="457200"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defTabSz="457200"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dirty="0">
                <a:solidFill>
                  <a:srgbClr val="BB34DD"/>
                </a:solidFill>
                <a:latin typeface="Arial Unicode MS" pitchFamily="34" charset="-128"/>
                <a:ea typeface="Arial Unicode MS" pitchFamily="34" charset="-128"/>
                <a:cs typeface="Arial Unicode MS" pitchFamily="34" charset="-128"/>
              </a:rPr>
              <a:t>Needs Assessment</a:t>
            </a:r>
          </a:p>
        </p:txBody>
      </p:sp>
      <p:sp>
        <p:nvSpPr>
          <p:cNvPr id="13" name="TextBox 16"/>
          <p:cNvSpPr txBox="1">
            <a:spLocks noChangeArrowheads="1"/>
          </p:cNvSpPr>
          <p:nvPr/>
        </p:nvSpPr>
        <p:spPr bwMode="auto">
          <a:xfrm rot="1237178">
            <a:off x="1282683" y="3149223"/>
            <a:ext cx="17287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742950" indent="-285750" defTabSz="457200"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defTabSz="457200"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defTabSz="457200"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defTabSz="457200"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2800" dirty="0">
                <a:solidFill>
                  <a:srgbClr val="30DD1F"/>
                </a:solidFill>
                <a:latin typeface="PT Sans Caption"/>
                <a:ea typeface="PT Sans Caption"/>
                <a:cs typeface="PT Sans Caption"/>
              </a:rPr>
              <a:t>Analysis</a:t>
            </a:r>
          </a:p>
        </p:txBody>
      </p:sp>
      <p:sp>
        <p:nvSpPr>
          <p:cNvPr id="14" name="TextBox 13"/>
          <p:cNvSpPr txBox="1">
            <a:spLocks noChangeArrowheads="1"/>
          </p:cNvSpPr>
          <p:nvPr/>
        </p:nvSpPr>
        <p:spPr bwMode="auto">
          <a:xfrm rot="888539">
            <a:off x="7810500" y="723900"/>
            <a:ext cx="765175" cy="521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742950" indent="-285750" defTabSz="457200"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defTabSz="457200"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defTabSz="457200"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defTabSz="457200"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2800">
                <a:solidFill>
                  <a:srgbClr val="984807"/>
                </a:solidFill>
                <a:latin typeface="Chalkduster"/>
                <a:ea typeface="Chalkduster"/>
                <a:cs typeface="Chalkduster"/>
              </a:rPr>
              <a:t>I</a:t>
            </a:r>
          </a:p>
          <a:p>
            <a:pPr eaLnBrk="1" hangingPunct="1">
              <a:lnSpc>
                <a:spcPct val="100000"/>
              </a:lnSpc>
              <a:spcBef>
                <a:spcPct val="0"/>
              </a:spcBef>
              <a:buClrTx/>
              <a:buFontTx/>
              <a:buNone/>
            </a:pPr>
            <a:r>
              <a:rPr lang="en-GB" altLang="en-US" sz="2800">
                <a:solidFill>
                  <a:srgbClr val="984807"/>
                </a:solidFill>
                <a:latin typeface="Chalkduster"/>
                <a:ea typeface="Chalkduster"/>
                <a:cs typeface="Chalkduster"/>
              </a:rPr>
              <a:t>N</a:t>
            </a:r>
          </a:p>
          <a:p>
            <a:pPr eaLnBrk="1" hangingPunct="1">
              <a:lnSpc>
                <a:spcPct val="100000"/>
              </a:lnSpc>
              <a:spcBef>
                <a:spcPct val="0"/>
              </a:spcBef>
              <a:buClrTx/>
              <a:buFontTx/>
              <a:buNone/>
            </a:pPr>
            <a:r>
              <a:rPr lang="en-GB" altLang="en-US" sz="2800">
                <a:solidFill>
                  <a:srgbClr val="984807"/>
                </a:solidFill>
                <a:latin typeface="Chalkduster"/>
                <a:ea typeface="Chalkduster"/>
                <a:cs typeface="Chalkduster"/>
              </a:rPr>
              <a:t>T</a:t>
            </a:r>
          </a:p>
          <a:p>
            <a:pPr eaLnBrk="1" hangingPunct="1">
              <a:lnSpc>
                <a:spcPct val="100000"/>
              </a:lnSpc>
              <a:spcBef>
                <a:spcPct val="0"/>
              </a:spcBef>
              <a:buClrTx/>
              <a:buFontTx/>
              <a:buNone/>
            </a:pPr>
            <a:r>
              <a:rPr lang="en-GB" altLang="en-US" sz="2800">
                <a:solidFill>
                  <a:srgbClr val="984807"/>
                </a:solidFill>
                <a:latin typeface="Chalkduster"/>
                <a:ea typeface="Chalkduster"/>
                <a:cs typeface="Chalkduster"/>
              </a:rPr>
              <a:t>E</a:t>
            </a:r>
          </a:p>
          <a:p>
            <a:pPr eaLnBrk="1" hangingPunct="1">
              <a:lnSpc>
                <a:spcPct val="100000"/>
              </a:lnSpc>
              <a:spcBef>
                <a:spcPct val="0"/>
              </a:spcBef>
              <a:buClrTx/>
              <a:buFontTx/>
              <a:buNone/>
            </a:pPr>
            <a:r>
              <a:rPr lang="en-GB" altLang="en-US" sz="2800">
                <a:solidFill>
                  <a:srgbClr val="984807"/>
                </a:solidFill>
                <a:latin typeface="Chalkduster"/>
                <a:ea typeface="Chalkduster"/>
                <a:cs typeface="Chalkduster"/>
              </a:rPr>
              <a:t>R</a:t>
            </a:r>
          </a:p>
          <a:p>
            <a:pPr eaLnBrk="1" hangingPunct="1">
              <a:lnSpc>
                <a:spcPct val="100000"/>
              </a:lnSpc>
              <a:spcBef>
                <a:spcPct val="0"/>
              </a:spcBef>
              <a:buClrTx/>
              <a:buFontTx/>
              <a:buNone/>
            </a:pPr>
            <a:r>
              <a:rPr lang="en-GB" altLang="en-US" sz="2800">
                <a:solidFill>
                  <a:srgbClr val="984807"/>
                </a:solidFill>
                <a:latin typeface="Chalkduster"/>
                <a:ea typeface="Chalkduster"/>
                <a:cs typeface="Chalkduster"/>
              </a:rPr>
              <a:t>V</a:t>
            </a:r>
          </a:p>
          <a:p>
            <a:pPr eaLnBrk="1" hangingPunct="1">
              <a:lnSpc>
                <a:spcPct val="100000"/>
              </a:lnSpc>
              <a:spcBef>
                <a:spcPct val="0"/>
              </a:spcBef>
              <a:buClrTx/>
              <a:buFontTx/>
              <a:buNone/>
            </a:pPr>
            <a:r>
              <a:rPr lang="en-GB" altLang="en-US" sz="2800">
                <a:solidFill>
                  <a:srgbClr val="984807"/>
                </a:solidFill>
                <a:latin typeface="Chalkduster"/>
                <a:ea typeface="Chalkduster"/>
                <a:cs typeface="Chalkduster"/>
              </a:rPr>
              <a:t>E</a:t>
            </a:r>
          </a:p>
          <a:p>
            <a:pPr eaLnBrk="1" hangingPunct="1">
              <a:lnSpc>
                <a:spcPct val="100000"/>
              </a:lnSpc>
              <a:spcBef>
                <a:spcPct val="0"/>
              </a:spcBef>
              <a:buClrTx/>
              <a:buFontTx/>
              <a:buNone/>
            </a:pPr>
            <a:r>
              <a:rPr lang="en-GB" altLang="en-US" sz="2800">
                <a:solidFill>
                  <a:srgbClr val="984807"/>
                </a:solidFill>
                <a:latin typeface="Chalkduster"/>
                <a:ea typeface="Chalkduster"/>
                <a:cs typeface="Chalkduster"/>
              </a:rPr>
              <a:t>N</a:t>
            </a:r>
          </a:p>
          <a:p>
            <a:pPr eaLnBrk="1" hangingPunct="1">
              <a:lnSpc>
                <a:spcPct val="100000"/>
              </a:lnSpc>
              <a:spcBef>
                <a:spcPct val="0"/>
              </a:spcBef>
              <a:buClrTx/>
              <a:buFontTx/>
              <a:buNone/>
            </a:pPr>
            <a:r>
              <a:rPr lang="en-GB" altLang="en-US" sz="2800">
                <a:solidFill>
                  <a:srgbClr val="984807"/>
                </a:solidFill>
                <a:latin typeface="Chalkduster"/>
                <a:ea typeface="Chalkduster"/>
                <a:cs typeface="Chalkduster"/>
              </a:rPr>
              <a:t>T</a:t>
            </a:r>
          </a:p>
          <a:p>
            <a:pPr eaLnBrk="1" hangingPunct="1">
              <a:lnSpc>
                <a:spcPct val="100000"/>
              </a:lnSpc>
              <a:spcBef>
                <a:spcPct val="0"/>
              </a:spcBef>
              <a:buClrTx/>
              <a:buFontTx/>
              <a:buNone/>
            </a:pPr>
            <a:r>
              <a:rPr lang="en-GB" altLang="en-US" sz="2800">
                <a:solidFill>
                  <a:srgbClr val="984807"/>
                </a:solidFill>
                <a:latin typeface="Chalkduster"/>
                <a:ea typeface="Chalkduster"/>
                <a:cs typeface="Chalkduster"/>
              </a:rPr>
              <a:t>I</a:t>
            </a:r>
          </a:p>
          <a:p>
            <a:pPr eaLnBrk="1" hangingPunct="1">
              <a:lnSpc>
                <a:spcPct val="100000"/>
              </a:lnSpc>
              <a:spcBef>
                <a:spcPct val="0"/>
              </a:spcBef>
              <a:buClrTx/>
              <a:buFontTx/>
              <a:buNone/>
            </a:pPr>
            <a:r>
              <a:rPr lang="en-GB" altLang="en-US" sz="2800">
                <a:solidFill>
                  <a:srgbClr val="984807"/>
                </a:solidFill>
                <a:latin typeface="Chalkduster"/>
                <a:ea typeface="Chalkduster"/>
                <a:cs typeface="Chalkduster"/>
              </a:rPr>
              <a:t>O</a:t>
            </a:r>
          </a:p>
          <a:p>
            <a:pPr eaLnBrk="1" hangingPunct="1">
              <a:lnSpc>
                <a:spcPct val="100000"/>
              </a:lnSpc>
              <a:spcBef>
                <a:spcPct val="0"/>
              </a:spcBef>
              <a:buClrTx/>
              <a:buFontTx/>
              <a:buNone/>
            </a:pPr>
            <a:r>
              <a:rPr lang="en-GB" altLang="en-US" sz="2800">
                <a:solidFill>
                  <a:srgbClr val="984807"/>
                </a:solidFill>
                <a:latin typeface="Chalkduster"/>
                <a:ea typeface="Chalkduster"/>
                <a:cs typeface="Chalkduster"/>
              </a:rPr>
              <a:t>N</a:t>
            </a:r>
          </a:p>
        </p:txBody>
      </p:sp>
      <p:sp>
        <p:nvSpPr>
          <p:cNvPr id="15" name="TextBox 14"/>
          <p:cNvSpPr txBox="1">
            <a:spLocks noChangeArrowheads="1"/>
          </p:cNvSpPr>
          <p:nvPr/>
        </p:nvSpPr>
        <p:spPr bwMode="auto">
          <a:xfrm rot="20899754">
            <a:off x="4915777" y="3099915"/>
            <a:ext cx="23971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742950" indent="-285750" defTabSz="457200"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defTabSz="457200"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defTabSz="457200"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defTabSz="457200"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2000" dirty="0">
                <a:solidFill>
                  <a:srgbClr val="FF6600"/>
                </a:solidFill>
                <a:latin typeface="Futura"/>
                <a:ea typeface="Futura"/>
                <a:cs typeface="Futura"/>
              </a:rPr>
              <a:t>service provision</a:t>
            </a:r>
          </a:p>
        </p:txBody>
      </p:sp>
      <p:sp>
        <p:nvSpPr>
          <p:cNvPr id="16" name="TextBox 17"/>
          <p:cNvSpPr txBox="1">
            <a:spLocks noChangeArrowheads="1"/>
          </p:cNvSpPr>
          <p:nvPr/>
        </p:nvSpPr>
        <p:spPr bwMode="auto">
          <a:xfrm rot="20458789">
            <a:off x="1130752" y="820564"/>
            <a:ext cx="1801812"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742950" indent="-285750" defTabSz="457200"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defTabSz="457200"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defTabSz="457200"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defTabSz="457200"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defTabSz="4572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3200" b="1" dirty="0">
                <a:solidFill>
                  <a:srgbClr val="801644"/>
                </a:solidFill>
                <a:latin typeface="Papyrus" pitchFamily="66" charset="0"/>
              </a:rPr>
              <a:t>activities</a:t>
            </a:r>
          </a:p>
        </p:txBody>
      </p:sp>
    </p:spTree>
    <p:extLst>
      <p:ext uri="{BB962C8B-B14F-4D97-AF65-F5344CB8AC3E}">
        <p14:creationId xmlns:p14="http://schemas.microsoft.com/office/powerpoint/2010/main" val="24738795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1864" y="1813560"/>
            <a:ext cx="6428701" cy="4170025"/>
          </a:xfrm>
        </p:spPr>
        <p:txBody>
          <a:bodyPr>
            <a:noAutofit/>
          </a:bodyPr>
          <a:lstStyle/>
          <a:p>
            <a:pPr>
              <a:lnSpc>
                <a:spcPct val="120000"/>
              </a:lnSpc>
              <a:spcBef>
                <a:spcPts val="0"/>
              </a:spcBef>
            </a:pPr>
            <a:r>
              <a:rPr lang="en-GB" sz="2800" dirty="0" smtClean="0">
                <a:solidFill>
                  <a:srgbClr val="505150"/>
                </a:solidFill>
                <a:latin typeface="Quattrocento Sans"/>
                <a:cs typeface="Quattrocento Sans"/>
              </a:rPr>
              <a:t>Analysis </a:t>
            </a:r>
            <a:r>
              <a:rPr lang="en-GB" sz="2800" dirty="0">
                <a:solidFill>
                  <a:srgbClr val="505150"/>
                </a:solidFill>
                <a:latin typeface="Quattrocento Sans"/>
                <a:cs typeface="Quattrocento Sans"/>
              </a:rPr>
              <a:t>and needs assessment</a:t>
            </a:r>
          </a:p>
          <a:p>
            <a:pPr>
              <a:lnSpc>
                <a:spcPct val="120000"/>
              </a:lnSpc>
              <a:spcBef>
                <a:spcPts val="0"/>
              </a:spcBef>
            </a:pPr>
            <a:r>
              <a:rPr lang="en-GB" sz="2800" dirty="0">
                <a:solidFill>
                  <a:srgbClr val="505150"/>
                </a:solidFill>
                <a:latin typeface="Quattrocento Sans"/>
                <a:cs typeface="Quattrocento Sans"/>
              </a:rPr>
              <a:t>C</a:t>
            </a:r>
            <a:r>
              <a:rPr lang="en-GB" sz="2800" dirty="0" smtClean="0">
                <a:solidFill>
                  <a:srgbClr val="505150"/>
                </a:solidFill>
                <a:latin typeface="Quattrocento Sans"/>
                <a:cs typeface="Quattrocento Sans"/>
              </a:rPr>
              <a:t>onsultation </a:t>
            </a:r>
            <a:r>
              <a:rPr lang="en-GB" sz="2800" dirty="0">
                <a:solidFill>
                  <a:srgbClr val="505150"/>
                </a:solidFill>
                <a:latin typeface="Quattrocento Sans"/>
                <a:cs typeface="Quattrocento Sans"/>
              </a:rPr>
              <a:t>and planning</a:t>
            </a:r>
          </a:p>
          <a:p>
            <a:pPr>
              <a:lnSpc>
                <a:spcPct val="120000"/>
              </a:lnSpc>
              <a:spcBef>
                <a:spcPts val="0"/>
              </a:spcBef>
            </a:pPr>
            <a:r>
              <a:rPr lang="en-GB" sz="2800" dirty="0">
                <a:solidFill>
                  <a:srgbClr val="505150"/>
                </a:solidFill>
                <a:latin typeface="Quattrocento Sans"/>
                <a:cs typeface="Quattrocento Sans"/>
              </a:rPr>
              <a:t>I</a:t>
            </a:r>
            <a:r>
              <a:rPr lang="en-GB" sz="2800" dirty="0" smtClean="0">
                <a:solidFill>
                  <a:srgbClr val="505150"/>
                </a:solidFill>
                <a:latin typeface="Quattrocento Sans"/>
                <a:cs typeface="Quattrocento Sans"/>
              </a:rPr>
              <a:t>mplementation </a:t>
            </a:r>
            <a:r>
              <a:rPr lang="en-GB" sz="2800" dirty="0">
                <a:solidFill>
                  <a:srgbClr val="505150"/>
                </a:solidFill>
                <a:latin typeface="Quattrocento Sans"/>
                <a:cs typeface="Quattrocento Sans"/>
              </a:rPr>
              <a:t>and service provision</a:t>
            </a:r>
          </a:p>
          <a:p>
            <a:pPr>
              <a:lnSpc>
                <a:spcPct val="120000"/>
              </a:lnSpc>
              <a:spcBef>
                <a:spcPts val="0"/>
              </a:spcBef>
            </a:pPr>
            <a:r>
              <a:rPr lang="en-GB" sz="2800" dirty="0">
                <a:solidFill>
                  <a:srgbClr val="505150"/>
                </a:solidFill>
                <a:latin typeface="Quattrocento Sans"/>
                <a:cs typeface="Quattrocento Sans"/>
              </a:rPr>
              <a:t>M</a:t>
            </a:r>
            <a:r>
              <a:rPr lang="en-GB" sz="2800" dirty="0" smtClean="0">
                <a:solidFill>
                  <a:srgbClr val="505150"/>
                </a:solidFill>
                <a:latin typeface="Quattrocento Sans"/>
                <a:cs typeface="Quattrocento Sans"/>
              </a:rPr>
              <a:t>onitoring </a:t>
            </a:r>
            <a:r>
              <a:rPr lang="en-GB" sz="2800" dirty="0">
                <a:solidFill>
                  <a:srgbClr val="505150"/>
                </a:solidFill>
                <a:latin typeface="Quattrocento Sans"/>
                <a:cs typeface="Quattrocento Sans"/>
              </a:rPr>
              <a:t>and evaluation</a:t>
            </a:r>
          </a:p>
          <a:p>
            <a:pPr>
              <a:lnSpc>
                <a:spcPct val="120000"/>
              </a:lnSpc>
              <a:spcBef>
                <a:spcPts val="0"/>
              </a:spcBef>
            </a:pPr>
            <a:r>
              <a:rPr lang="en-GB" sz="2800" dirty="0">
                <a:solidFill>
                  <a:srgbClr val="505150"/>
                </a:solidFill>
                <a:latin typeface="Quattrocento Sans"/>
                <a:cs typeface="Quattrocento Sans"/>
              </a:rPr>
              <a:t>D</a:t>
            </a:r>
            <a:r>
              <a:rPr lang="en-GB" sz="2800" dirty="0" smtClean="0">
                <a:solidFill>
                  <a:srgbClr val="505150"/>
                </a:solidFill>
                <a:latin typeface="Quattrocento Sans"/>
                <a:cs typeface="Quattrocento Sans"/>
              </a:rPr>
              <a:t>ocumentation </a:t>
            </a:r>
            <a:r>
              <a:rPr lang="en-GB" sz="2800" dirty="0">
                <a:solidFill>
                  <a:srgbClr val="505150"/>
                </a:solidFill>
                <a:latin typeface="Quattrocento Sans"/>
                <a:cs typeface="Quattrocento Sans"/>
              </a:rPr>
              <a:t>and reporting</a:t>
            </a:r>
          </a:p>
          <a:p>
            <a:pPr>
              <a:lnSpc>
                <a:spcPct val="120000"/>
              </a:lnSpc>
              <a:spcBef>
                <a:spcPts val="0"/>
              </a:spcBef>
            </a:pPr>
            <a:r>
              <a:rPr lang="en-GB" sz="2800" dirty="0" smtClean="0">
                <a:solidFill>
                  <a:srgbClr val="505150"/>
                </a:solidFill>
                <a:latin typeface="Quattrocento Sans"/>
                <a:cs typeface="Quattrocento Sans"/>
              </a:rPr>
              <a:t>Review</a:t>
            </a:r>
          </a:p>
          <a:p>
            <a:pPr marL="0" indent="0" algn="ctr">
              <a:lnSpc>
                <a:spcPct val="120000"/>
              </a:lnSpc>
              <a:spcBef>
                <a:spcPts val="0"/>
              </a:spcBef>
              <a:buNone/>
            </a:pPr>
            <a:r>
              <a:rPr lang="de-DE" sz="3600" b="1" dirty="0" smtClean="0">
                <a:solidFill>
                  <a:srgbClr val="505150"/>
                </a:solidFill>
                <a:latin typeface="Quattrocento Sans"/>
                <a:cs typeface="Quattrocento Sans"/>
              </a:rPr>
              <a:t>All </a:t>
            </a:r>
            <a:r>
              <a:rPr lang="de-DE" sz="3600" b="1" dirty="0" err="1" smtClean="0">
                <a:solidFill>
                  <a:srgbClr val="505150"/>
                </a:solidFill>
                <a:latin typeface="Quattrocento Sans"/>
                <a:cs typeface="Quattrocento Sans"/>
              </a:rPr>
              <a:t>of</a:t>
            </a:r>
            <a:r>
              <a:rPr lang="de-DE" sz="3600" b="1" dirty="0" smtClean="0">
                <a:solidFill>
                  <a:srgbClr val="505150"/>
                </a:solidFill>
                <a:latin typeface="Quattrocento Sans"/>
                <a:cs typeface="Quattrocento Sans"/>
              </a:rPr>
              <a:t> high </a:t>
            </a:r>
            <a:r>
              <a:rPr lang="de-DE" sz="3600" b="1" dirty="0" err="1" smtClean="0">
                <a:solidFill>
                  <a:srgbClr val="505150"/>
                </a:solidFill>
                <a:latin typeface="Quattrocento Sans"/>
                <a:cs typeface="Quattrocento Sans"/>
              </a:rPr>
              <a:t>quality</a:t>
            </a:r>
            <a:endParaRPr lang="en-GB" sz="3600" b="1" dirty="0">
              <a:solidFill>
                <a:srgbClr val="505150"/>
              </a:solidFill>
              <a:latin typeface="Quattrocento Sans"/>
              <a:cs typeface="Quattrocento Sans"/>
            </a:endParaRPr>
          </a:p>
        </p:txBody>
      </p:sp>
      <p:sp>
        <p:nvSpPr>
          <p:cNvPr id="2" name="Titre 1"/>
          <p:cNvSpPr>
            <a:spLocks noGrp="1"/>
          </p:cNvSpPr>
          <p:nvPr>
            <p:ph type="title"/>
          </p:nvPr>
        </p:nvSpPr>
        <p:spPr>
          <a:xfrm>
            <a:off x="931864" y="274638"/>
            <a:ext cx="7754936" cy="1143000"/>
          </a:xfrm>
        </p:spPr>
        <p:txBody>
          <a:bodyPr>
            <a:normAutofit/>
          </a:bodyPr>
          <a:lstStyle/>
          <a:p>
            <a:pPr algn="l"/>
            <a:r>
              <a:rPr lang="en-GB" sz="3200" b="1" dirty="0" smtClean="0">
                <a:solidFill>
                  <a:srgbClr val="505150"/>
                </a:solidFill>
                <a:latin typeface="Quattrocento Sans" panose="020B0502050000020003" pitchFamily="34" charset="0"/>
              </a:rPr>
              <a:t>Programs </a:t>
            </a:r>
            <a:r>
              <a:rPr lang="en-GB" sz="3200" b="1" dirty="0">
                <a:solidFill>
                  <a:srgbClr val="505150"/>
                </a:solidFill>
                <a:latin typeface="Quattrocento Sans" panose="020B0502050000020003" pitchFamily="34" charset="0"/>
              </a:rPr>
              <a:t>and p</a:t>
            </a:r>
            <a:r>
              <a:rPr lang="en-GB" sz="3200" b="1" dirty="0" smtClean="0">
                <a:solidFill>
                  <a:srgbClr val="505150"/>
                </a:solidFill>
                <a:latin typeface="Quattrocento Sans" panose="020B0502050000020003" pitchFamily="34" charset="0"/>
              </a:rPr>
              <a:t>rojects of high quality</a:t>
            </a:r>
            <a:endParaRPr lang="en-GB" sz="3200" b="1"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22673560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751123" y="1851025"/>
            <a:ext cx="6428701" cy="3787775"/>
          </a:xfrm>
        </p:spPr>
        <p:txBody>
          <a:bodyPr>
            <a:noAutofit/>
          </a:bodyPr>
          <a:lstStyle/>
          <a:p>
            <a:pPr>
              <a:lnSpc>
                <a:spcPct val="120000"/>
              </a:lnSpc>
              <a:spcBef>
                <a:spcPts val="0"/>
              </a:spcBef>
            </a:pPr>
            <a:r>
              <a:rPr lang="en-GB" dirty="0">
                <a:solidFill>
                  <a:srgbClr val="505150"/>
                </a:solidFill>
                <a:latin typeface="Quattrocento Sans"/>
                <a:cs typeface="Quattrocento Sans"/>
              </a:rPr>
              <a:t>Evidence based tools, expert-led adaptation, pilot application, consultation and review</a:t>
            </a:r>
          </a:p>
          <a:p>
            <a:pPr>
              <a:lnSpc>
                <a:spcPct val="120000"/>
              </a:lnSpc>
              <a:spcBef>
                <a:spcPts val="0"/>
              </a:spcBef>
            </a:pPr>
            <a:r>
              <a:rPr lang="en-GB" dirty="0">
                <a:solidFill>
                  <a:srgbClr val="505150"/>
                </a:solidFill>
                <a:latin typeface="Quattrocento Sans"/>
                <a:cs typeface="Quattrocento Sans"/>
              </a:rPr>
              <a:t>Train-the-trainer, adult education, e-learning, practice-based learning, </a:t>
            </a:r>
          </a:p>
          <a:p>
            <a:pPr>
              <a:lnSpc>
                <a:spcPct val="120000"/>
              </a:lnSpc>
              <a:spcBef>
                <a:spcPts val="0"/>
              </a:spcBef>
            </a:pPr>
            <a:r>
              <a:rPr lang="en-GB" dirty="0">
                <a:solidFill>
                  <a:srgbClr val="505150"/>
                </a:solidFill>
                <a:latin typeface="Quattrocento Sans"/>
                <a:cs typeface="Quattrocento Sans"/>
              </a:rPr>
              <a:t>Development of quality factors, consultation</a:t>
            </a:r>
          </a:p>
          <a:p>
            <a:pPr>
              <a:lnSpc>
                <a:spcPct val="120000"/>
              </a:lnSpc>
              <a:spcBef>
                <a:spcPts val="0"/>
              </a:spcBef>
            </a:pPr>
            <a:r>
              <a:rPr lang="en-GB" dirty="0">
                <a:solidFill>
                  <a:srgbClr val="505150"/>
                </a:solidFill>
                <a:latin typeface="Quattrocento Sans"/>
                <a:cs typeface="Quattrocento Sans"/>
              </a:rPr>
              <a:t>Policy review, advocacy and negotiation</a:t>
            </a:r>
          </a:p>
          <a:p>
            <a:pPr>
              <a:lnSpc>
                <a:spcPct val="120000"/>
              </a:lnSpc>
              <a:spcBef>
                <a:spcPts val="0"/>
              </a:spcBef>
            </a:pPr>
            <a:r>
              <a:rPr lang="en-GB" dirty="0">
                <a:solidFill>
                  <a:srgbClr val="505150"/>
                </a:solidFill>
                <a:latin typeface="Quattrocento Sans"/>
                <a:cs typeface="Quattrocento Sans"/>
              </a:rPr>
              <a:t>Process, output and outcome evaluation</a:t>
            </a:r>
          </a:p>
        </p:txBody>
      </p:sp>
      <p:sp>
        <p:nvSpPr>
          <p:cNvPr id="2" name="Titre 1"/>
          <p:cNvSpPr>
            <a:spLocks noGrp="1"/>
          </p:cNvSpPr>
          <p:nvPr>
            <p:ph type="title"/>
          </p:nvPr>
        </p:nvSpPr>
        <p:spPr>
          <a:xfrm>
            <a:off x="931864" y="274638"/>
            <a:ext cx="7754936" cy="1143000"/>
          </a:xfrm>
        </p:spPr>
        <p:txBody>
          <a:bodyPr>
            <a:normAutofit/>
          </a:bodyPr>
          <a:lstStyle/>
          <a:p>
            <a:pPr algn="l"/>
            <a:r>
              <a:rPr lang="en-GB" sz="4800" b="1" dirty="0">
                <a:solidFill>
                  <a:srgbClr val="505150"/>
                </a:solidFill>
                <a:latin typeface="Quattrocento Sans" panose="020B0502050000020003" pitchFamily="34" charset="0"/>
              </a:rPr>
              <a:t>Methods</a:t>
            </a:r>
            <a:endParaRPr lang="en-GB" sz="3500" b="1"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15241888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Espace réservé du texte 2"/>
          <p:cNvSpPr>
            <a:spLocks noGrp="1"/>
          </p:cNvSpPr>
          <p:nvPr>
            <p:ph type="body" idx="4294967295"/>
          </p:nvPr>
        </p:nvSpPr>
        <p:spPr>
          <a:xfrm>
            <a:off x="1039813" y="1535113"/>
            <a:ext cx="2925762" cy="639762"/>
          </a:xfrm>
        </p:spPr>
        <p:txBody>
          <a:bodyPr anchor="b"/>
          <a:lstStyle/>
          <a:p>
            <a:pPr marL="0" indent="0" eaLnBrk="1" hangingPunct="1">
              <a:buFont typeface="Arial" charset="0"/>
              <a:buNone/>
            </a:pPr>
            <a:r>
              <a:rPr lang="en-GB" sz="1800" smtClean="0">
                <a:solidFill>
                  <a:schemeClr val="bg1"/>
                </a:solidFill>
                <a:latin typeface="Quattrocento Sans" pitchFamily="34" charset="0"/>
              </a:rPr>
              <a:t>TITLE</a:t>
            </a:r>
            <a:endParaRPr lang="en-GB" sz="1800" smtClean="0">
              <a:solidFill>
                <a:schemeClr val="bg1"/>
              </a:solidFill>
            </a:endParaRPr>
          </a:p>
        </p:txBody>
      </p:sp>
      <p:sp>
        <p:nvSpPr>
          <p:cNvPr id="48130" name="Espace réservé du contenu 3"/>
          <p:cNvSpPr>
            <a:spLocks noGrp="1"/>
          </p:cNvSpPr>
          <p:nvPr>
            <p:ph sz="half" idx="4294967295"/>
          </p:nvPr>
        </p:nvSpPr>
        <p:spPr>
          <a:xfrm>
            <a:off x="931863" y="1782763"/>
            <a:ext cx="6429375" cy="4170362"/>
          </a:xfrm>
        </p:spPr>
        <p:txBody>
          <a:bodyPr/>
          <a:lstStyle/>
          <a:p>
            <a:pPr marL="0" indent="0" algn="ctr" eaLnBrk="1" hangingPunct="1">
              <a:lnSpc>
                <a:spcPct val="120000"/>
              </a:lnSpc>
              <a:spcBef>
                <a:spcPct val="0"/>
              </a:spcBef>
              <a:buFont typeface="Arial" charset="0"/>
              <a:buNone/>
            </a:pPr>
            <a:r>
              <a:rPr lang="en-GB" sz="2800" b="1" dirty="0" smtClean="0">
                <a:solidFill>
                  <a:schemeClr val="accent1"/>
                </a:solidFill>
                <a:latin typeface="Quattrocento Sans" pitchFamily="34" charset="0"/>
              </a:rPr>
              <a:t>For information:</a:t>
            </a:r>
          </a:p>
          <a:p>
            <a:pPr marL="0" indent="0" algn="ctr" eaLnBrk="1" hangingPunct="1">
              <a:lnSpc>
                <a:spcPct val="120000"/>
              </a:lnSpc>
              <a:spcBef>
                <a:spcPct val="0"/>
              </a:spcBef>
              <a:buFont typeface="Arial" charset="0"/>
              <a:buNone/>
            </a:pPr>
            <a:r>
              <a:rPr lang="en-GB" sz="2800" b="1" dirty="0" smtClean="0">
                <a:solidFill>
                  <a:schemeClr val="accent1"/>
                </a:solidFill>
                <a:latin typeface="Quattrocento Sans" pitchFamily="34" charset="0"/>
                <a:hlinkClick r:id="rId3"/>
              </a:rPr>
              <a:t>matthias.wentzlaff-eggebert@bzga.de</a:t>
            </a:r>
            <a:endParaRPr lang="en-GB" sz="2800" b="1" dirty="0" smtClean="0">
              <a:solidFill>
                <a:schemeClr val="accent1"/>
              </a:solidFill>
              <a:latin typeface="Quattrocento Sans" pitchFamily="34" charset="0"/>
            </a:endParaRPr>
          </a:p>
          <a:p>
            <a:pPr marL="0" indent="0" algn="ctr" eaLnBrk="1" hangingPunct="1">
              <a:lnSpc>
                <a:spcPct val="120000"/>
              </a:lnSpc>
              <a:spcBef>
                <a:spcPct val="0"/>
              </a:spcBef>
              <a:buFont typeface="Arial" charset="0"/>
              <a:buNone/>
            </a:pPr>
            <a:endParaRPr lang="en-GB" sz="2800" b="1" dirty="0" smtClean="0">
              <a:solidFill>
                <a:schemeClr val="accent1"/>
              </a:solidFill>
              <a:latin typeface="Quattrocento Sans" pitchFamily="34" charset="0"/>
            </a:endParaRPr>
          </a:p>
          <a:p>
            <a:pPr marL="0" indent="0" algn="ctr" eaLnBrk="1" hangingPunct="1">
              <a:lnSpc>
                <a:spcPct val="120000"/>
              </a:lnSpc>
              <a:spcBef>
                <a:spcPct val="0"/>
              </a:spcBef>
              <a:buFont typeface="Arial" charset="0"/>
              <a:buNone/>
            </a:pPr>
            <a:r>
              <a:rPr lang="en-GB" sz="2800" b="1" dirty="0" smtClean="0">
                <a:solidFill>
                  <a:schemeClr val="accent1"/>
                </a:solidFill>
                <a:latin typeface="Quattrocento Sans" pitchFamily="34" charset="0"/>
              </a:rPr>
              <a:t>To apply tools:</a:t>
            </a:r>
            <a:endParaRPr lang="en-GB" sz="2800" b="1" dirty="0" smtClean="0">
              <a:latin typeface="Quattrocento Sans" pitchFamily="34" charset="0"/>
            </a:endParaRPr>
          </a:p>
          <a:p>
            <a:pPr marL="0" indent="0" algn="ctr" eaLnBrk="1" hangingPunct="1">
              <a:lnSpc>
                <a:spcPct val="120000"/>
              </a:lnSpc>
              <a:spcBef>
                <a:spcPct val="0"/>
              </a:spcBef>
              <a:buFont typeface="Arial" charset="0"/>
              <a:buNone/>
            </a:pPr>
            <a:r>
              <a:rPr lang="en-GB" sz="2800" b="1" dirty="0" smtClean="0">
                <a:solidFill>
                  <a:schemeClr val="accent1"/>
                </a:solidFill>
                <a:latin typeface="Quattrocento Sans" pitchFamily="34" charset="0"/>
              </a:rPr>
              <a:t> </a:t>
            </a:r>
            <a:r>
              <a:rPr lang="en-GB" sz="2800" b="1" dirty="0" smtClean="0">
                <a:solidFill>
                  <a:schemeClr val="accent1"/>
                </a:solidFill>
                <a:latin typeface="Quattrocento Sans" pitchFamily="34" charset="0"/>
                <a:hlinkClick r:id="rId4"/>
              </a:rPr>
              <a:t>carolin.vierneisel@dah.aidshilfe.de</a:t>
            </a:r>
            <a:endParaRPr lang="en-GB" sz="2800" b="1" dirty="0" smtClean="0">
              <a:solidFill>
                <a:schemeClr val="accent1"/>
              </a:solidFill>
              <a:latin typeface="Quattrocento Sans" pitchFamily="34" charset="0"/>
            </a:endParaRPr>
          </a:p>
          <a:p>
            <a:pPr marL="0" indent="0" algn="ctr" eaLnBrk="1" hangingPunct="1">
              <a:lnSpc>
                <a:spcPct val="120000"/>
              </a:lnSpc>
              <a:spcBef>
                <a:spcPct val="0"/>
              </a:spcBef>
              <a:buFont typeface="Arial" charset="0"/>
              <a:buNone/>
            </a:pPr>
            <a:endParaRPr lang="en-GB" sz="2800" b="1" dirty="0" smtClean="0">
              <a:solidFill>
                <a:schemeClr val="accent1"/>
              </a:solidFill>
              <a:latin typeface="Quattrocento Sans" pitchFamily="34" charset="0"/>
            </a:endParaRPr>
          </a:p>
          <a:p>
            <a:pPr marL="0" indent="0" eaLnBrk="1" hangingPunct="1">
              <a:lnSpc>
                <a:spcPct val="120000"/>
              </a:lnSpc>
              <a:spcBef>
                <a:spcPct val="0"/>
              </a:spcBef>
              <a:buFont typeface="Arial" charset="0"/>
              <a:buNone/>
            </a:pPr>
            <a:endParaRPr lang="en-GB" sz="2800" b="1" dirty="0" smtClean="0">
              <a:latin typeface="Quattrocento Sans" pitchFamily="34" charset="0"/>
            </a:endParaRPr>
          </a:p>
        </p:txBody>
      </p:sp>
      <p:sp>
        <p:nvSpPr>
          <p:cNvPr id="48131" name="Titre 1"/>
          <p:cNvSpPr>
            <a:spLocks noGrp="1"/>
          </p:cNvSpPr>
          <p:nvPr>
            <p:ph type="title" idx="4294967295"/>
          </p:nvPr>
        </p:nvSpPr>
        <p:spPr>
          <a:xfrm>
            <a:off x="754063" y="274638"/>
            <a:ext cx="7577137" cy="1143000"/>
          </a:xfrm>
        </p:spPr>
        <p:txBody>
          <a:bodyPr/>
          <a:lstStyle/>
          <a:p>
            <a:pPr algn="l" eaLnBrk="1" hangingPunct="1"/>
            <a:r>
              <a:rPr lang="en-GB" dirty="0" smtClean="0">
                <a:solidFill>
                  <a:schemeClr val="accent1"/>
                </a:solidFill>
              </a:rPr>
              <a:t>Thank you for your attention!</a:t>
            </a:r>
          </a:p>
        </p:txBody>
      </p:sp>
    </p:spTree>
    <p:extLst>
      <p:ext uri="{BB962C8B-B14F-4D97-AF65-F5344CB8AC3E}">
        <p14:creationId xmlns:p14="http://schemas.microsoft.com/office/powerpoint/2010/main" val="17471597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571500" y="1783080"/>
            <a:ext cx="7239000" cy="4170025"/>
          </a:xfrm>
        </p:spPr>
        <p:txBody>
          <a:bodyPr>
            <a:noAutofit/>
          </a:bodyPr>
          <a:lstStyle/>
          <a:p>
            <a:pPr marL="0" indent="0" algn="ctr">
              <a:lnSpc>
                <a:spcPct val="120000"/>
              </a:lnSpc>
              <a:spcBef>
                <a:spcPts val="0"/>
              </a:spcBef>
              <a:buNone/>
            </a:pPr>
            <a:r>
              <a:rPr lang="en-GB" sz="3200" b="1" dirty="0">
                <a:solidFill>
                  <a:srgbClr val="505150"/>
                </a:solidFill>
                <a:latin typeface="Quattrocento Sans"/>
                <a:cs typeface="Quattrocento Sans"/>
              </a:rPr>
              <a:t>To improve the quality of the response to HIV and AIDS in </a:t>
            </a:r>
            <a:r>
              <a:rPr lang="en-GB" sz="3200" b="1" dirty="0" smtClean="0">
                <a:solidFill>
                  <a:srgbClr val="505150"/>
                </a:solidFill>
                <a:latin typeface="Quattrocento Sans"/>
                <a:cs typeface="Quattrocento Sans"/>
              </a:rPr>
              <a:t>Europe</a:t>
            </a:r>
            <a:endParaRPr lang="en-GB" sz="3200" b="1" dirty="0">
              <a:solidFill>
                <a:srgbClr val="505150"/>
              </a:solidFill>
              <a:latin typeface="Quattrocento Sans"/>
              <a:cs typeface="Quattrocento Sans"/>
            </a:endParaRPr>
          </a:p>
          <a:p>
            <a:pPr marL="0" indent="0" algn="ctr">
              <a:lnSpc>
                <a:spcPct val="120000"/>
              </a:lnSpc>
              <a:spcBef>
                <a:spcPts val="0"/>
              </a:spcBef>
              <a:buNone/>
            </a:pPr>
            <a:endParaRPr lang="en-GB" sz="2800" dirty="0" smtClean="0">
              <a:solidFill>
                <a:srgbClr val="505150"/>
              </a:solidFill>
              <a:latin typeface="Quattrocento Sans"/>
              <a:cs typeface="Quattrocento Sans"/>
            </a:endParaRPr>
          </a:p>
          <a:p>
            <a:pPr marL="0" indent="0" algn="ctr">
              <a:lnSpc>
                <a:spcPct val="120000"/>
              </a:lnSpc>
              <a:spcBef>
                <a:spcPts val="0"/>
              </a:spcBef>
              <a:buNone/>
            </a:pPr>
            <a:r>
              <a:rPr lang="en-GB" sz="2800" dirty="0" smtClean="0">
                <a:solidFill>
                  <a:srgbClr val="505150"/>
                </a:solidFill>
                <a:latin typeface="Quattrocento Sans"/>
                <a:cs typeface="Quattrocento Sans"/>
              </a:rPr>
              <a:t>by</a:t>
            </a:r>
            <a:endParaRPr lang="en-GB" sz="2800" dirty="0">
              <a:solidFill>
                <a:srgbClr val="505150"/>
              </a:solidFill>
              <a:latin typeface="Quattrocento Sans"/>
              <a:cs typeface="Quattrocento Sans"/>
            </a:endParaRPr>
          </a:p>
          <a:p>
            <a:pPr marL="0" indent="0" algn="ctr">
              <a:lnSpc>
                <a:spcPct val="120000"/>
              </a:lnSpc>
              <a:spcBef>
                <a:spcPts val="0"/>
              </a:spcBef>
              <a:buNone/>
            </a:pPr>
            <a:r>
              <a:rPr lang="en-GB" sz="2800" dirty="0">
                <a:solidFill>
                  <a:srgbClr val="505150"/>
                </a:solidFill>
                <a:latin typeface="Quattrocento Sans"/>
                <a:cs typeface="Quattrocento Sans"/>
              </a:rPr>
              <a:t>increasing the effectiveness of HIV prevention using practical Quality Assurance (QA) and Quality Improvement (QI) tools</a:t>
            </a:r>
          </a:p>
        </p:txBody>
      </p:sp>
      <p:sp>
        <p:nvSpPr>
          <p:cNvPr id="2" name="Titre 1"/>
          <p:cNvSpPr>
            <a:spLocks noGrp="1"/>
          </p:cNvSpPr>
          <p:nvPr>
            <p:ph type="title"/>
          </p:nvPr>
        </p:nvSpPr>
        <p:spPr>
          <a:xfrm>
            <a:off x="931864" y="274638"/>
            <a:ext cx="7754936" cy="1143000"/>
          </a:xfrm>
        </p:spPr>
        <p:txBody>
          <a:bodyPr>
            <a:normAutofit/>
          </a:bodyPr>
          <a:lstStyle/>
          <a:p>
            <a:pPr algn="l"/>
            <a:r>
              <a:rPr lang="en-GB" sz="4800" dirty="0" smtClean="0">
                <a:solidFill>
                  <a:srgbClr val="505150"/>
                </a:solidFill>
              </a:rPr>
              <a:t>﻿</a:t>
            </a:r>
            <a:r>
              <a:rPr lang="en-GB" b="1" dirty="0">
                <a:solidFill>
                  <a:srgbClr val="505150"/>
                </a:solidFill>
                <a:latin typeface="Quattrocento Sans"/>
                <a:cs typeface="Quattrocento Sans"/>
              </a:rPr>
              <a:t>Aim</a:t>
            </a:r>
            <a:endParaRPr lang="en-GB" dirty="0">
              <a:solidFill>
                <a:srgbClr val="2AA9B1"/>
              </a:solidFill>
            </a:endParaRPr>
          </a:p>
        </p:txBody>
      </p:sp>
    </p:spTree>
    <p:extLst>
      <p:ext uri="{BB962C8B-B14F-4D97-AF65-F5344CB8AC3E}">
        <p14:creationId xmlns:p14="http://schemas.microsoft.com/office/powerpoint/2010/main" val="8989470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751123" y="1973581"/>
            <a:ext cx="6428701" cy="3760470"/>
          </a:xfrm>
        </p:spPr>
        <p:txBody>
          <a:bodyPr>
            <a:noAutofit/>
          </a:bodyPr>
          <a:lstStyle/>
          <a:p>
            <a:pPr marL="0" indent="0" algn="ctr">
              <a:lnSpc>
                <a:spcPct val="120000"/>
              </a:lnSpc>
              <a:spcBef>
                <a:spcPts val="0"/>
              </a:spcBef>
              <a:buNone/>
            </a:pPr>
            <a:r>
              <a:rPr lang="en-GB" sz="3600" dirty="0">
                <a:solidFill>
                  <a:srgbClr val="505150"/>
                </a:solidFill>
                <a:latin typeface="Quattrocento Sans"/>
                <a:cs typeface="Quattrocento Sans"/>
              </a:rPr>
              <a:t>Quality means achieving desirable health outcomes in a manner consistent with current professional knowledge and standards.</a:t>
            </a:r>
          </a:p>
        </p:txBody>
      </p:sp>
      <p:sp>
        <p:nvSpPr>
          <p:cNvPr id="2" name="Titre 1"/>
          <p:cNvSpPr>
            <a:spLocks noGrp="1"/>
          </p:cNvSpPr>
          <p:nvPr>
            <p:ph type="title"/>
          </p:nvPr>
        </p:nvSpPr>
        <p:spPr>
          <a:xfrm>
            <a:off x="931864" y="274638"/>
            <a:ext cx="7754936" cy="1143000"/>
          </a:xfrm>
        </p:spPr>
        <p:txBody>
          <a:bodyPr>
            <a:normAutofit/>
          </a:bodyPr>
          <a:lstStyle/>
          <a:p>
            <a:pPr algn="l"/>
            <a:r>
              <a:rPr lang="en-GB" sz="3600" b="1" dirty="0">
                <a:solidFill>
                  <a:srgbClr val="505150"/>
                </a:solidFill>
                <a:latin typeface="Quattrocento Sans" panose="020B0502050000020003" pitchFamily="34" charset="0"/>
              </a:rPr>
              <a:t>What do we mean by </a:t>
            </a:r>
            <a:r>
              <a:rPr lang="en-GB" sz="3600" b="1" dirty="0" smtClean="0">
                <a:solidFill>
                  <a:srgbClr val="505150"/>
                </a:solidFill>
                <a:latin typeface="Quattrocento Sans" panose="020B0502050000020003" pitchFamily="34" charset="0"/>
              </a:rPr>
              <a:t>QUALITY?</a:t>
            </a:r>
            <a:endParaRPr lang="en-GB" sz="3600" b="1"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16876014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751123" y="1973581"/>
            <a:ext cx="6428701" cy="3665220"/>
          </a:xfrm>
        </p:spPr>
        <p:txBody>
          <a:bodyPr>
            <a:noAutofit/>
          </a:bodyPr>
          <a:lstStyle/>
          <a:p>
            <a:pPr marL="0" indent="0" algn="ctr">
              <a:lnSpc>
                <a:spcPct val="120000"/>
              </a:lnSpc>
              <a:spcBef>
                <a:spcPts val="0"/>
              </a:spcBef>
              <a:buNone/>
            </a:pPr>
            <a:r>
              <a:rPr lang="en-GB" sz="3600" dirty="0">
                <a:solidFill>
                  <a:srgbClr val="505150"/>
                </a:solidFill>
                <a:latin typeface="Quattrocento Sans"/>
                <a:cs typeface="Quattrocento Sans"/>
              </a:rPr>
              <a:t>Preventing new HIV infections and disease in a manner consistent with the best available evidence, theory and experience</a:t>
            </a:r>
            <a:r>
              <a:rPr lang="en-GB" sz="3600" dirty="0" smtClean="0">
                <a:solidFill>
                  <a:srgbClr val="505150"/>
                </a:solidFill>
                <a:latin typeface="Quattrocento Sans"/>
                <a:cs typeface="Quattrocento Sans"/>
              </a:rPr>
              <a:t>.</a:t>
            </a:r>
            <a:endParaRPr lang="en-GB" sz="3600" dirty="0">
              <a:solidFill>
                <a:srgbClr val="505150"/>
              </a:solidFill>
              <a:latin typeface="Quattrocento Sans"/>
              <a:cs typeface="Quattrocento Sans"/>
            </a:endParaRPr>
          </a:p>
        </p:txBody>
      </p:sp>
      <p:sp>
        <p:nvSpPr>
          <p:cNvPr id="2" name="Titre 1"/>
          <p:cNvSpPr>
            <a:spLocks noGrp="1"/>
          </p:cNvSpPr>
          <p:nvPr>
            <p:ph type="title"/>
          </p:nvPr>
        </p:nvSpPr>
        <p:spPr>
          <a:xfrm>
            <a:off x="760414" y="274638"/>
            <a:ext cx="7754936" cy="1143000"/>
          </a:xfrm>
        </p:spPr>
        <p:txBody>
          <a:bodyPr>
            <a:normAutofit/>
          </a:bodyPr>
          <a:lstStyle/>
          <a:p>
            <a:pPr algn="l"/>
            <a:r>
              <a:rPr lang="en-GB" sz="4800" b="1" dirty="0">
                <a:solidFill>
                  <a:srgbClr val="505150"/>
                </a:solidFill>
                <a:latin typeface="Quattrocento Sans" panose="020B0502050000020003" pitchFamily="34" charset="0"/>
              </a:rPr>
              <a:t>Quality in HIV prevention</a:t>
            </a:r>
            <a:endParaRPr lang="en-GB" sz="3500" b="1"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2364087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Espace réservé du texte 2"/>
          <p:cNvSpPr txBox="1">
            <a:spLocks/>
          </p:cNvSpPr>
          <p:nvPr/>
        </p:nvSpPr>
        <p:spPr bwMode="auto">
          <a:xfrm>
            <a:off x="1039813" y="1535113"/>
            <a:ext cx="2925762" cy="639762"/>
          </a:xfrm>
          <a:prstGeom prst="rect">
            <a:avLst/>
          </a:prstGeom>
          <a:noFill/>
          <a:ln w="9525">
            <a:noFill/>
            <a:miter lim="800000"/>
            <a:headEnd/>
            <a:tailEnd/>
          </a:ln>
        </p:spPr>
        <p:txBody>
          <a:bodyPr/>
          <a:lstStyle/>
          <a:p>
            <a:pPr marL="342900" indent="-342900">
              <a:spcBef>
                <a:spcPct val="20000"/>
              </a:spcBef>
              <a:buFont typeface="Arial" charset="0"/>
              <a:buChar char="•"/>
            </a:pPr>
            <a:r>
              <a:rPr lang="fr-FR">
                <a:solidFill>
                  <a:schemeClr val="bg1"/>
                </a:solidFill>
                <a:latin typeface="Quattrocento Sans" pitchFamily="34" charset="0"/>
              </a:rPr>
              <a:t>THIS IS A TITLE #1</a:t>
            </a:r>
            <a:endParaRPr lang="fr-FR">
              <a:solidFill>
                <a:schemeClr val="bg1"/>
              </a:solidFill>
              <a:latin typeface="Calibri" pitchFamily="34" charset="0"/>
            </a:endParaRPr>
          </a:p>
        </p:txBody>
      </p:sp>
      <p:sp>
        <p:nvSpPr>
          <p:cNvPr id="15" name="Rectangle à coins arrondis 14"/>
          <p:cNvSpPr/>
          <p:nvPr/>
        </p:nvSpPr>
        <p:spPr>
          <a:xfrm>
            <a:off x="1250950" y="884238"/>
            <a:ext cx="7553325" cy="4899025"/>
          </a:xfrm>
          <a:prstGeom prst="roundRect">
            <a:avLst>
              <a:gd name="adj" fmla="val 1746"/>
            </a:avLst>
          </a:prstGeom>
          <a:noFill/>
          <a:ln w="7620">
            <a:solidFill>
              <a:srgbClr val="2AA9B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fr-FR" dirty="0"/>
          </a:p>
        </p:txBody>
      </p:sp>
      <p:pic>
        <p:nvPicPr>
          <p:cNvPr id="21507" name="Picture 3" descr="QIhiv_rev2.pdf"/>
          <p:cNvPicPr>
            <a:picLocks noChangeAspect="1"/>
          </p:cNvPicPr>
          <p:nvPr/>
        </p:nvPicPr>
        <p:blipFill>
          <a:blip r:embed="rId3"/>
          <a:srcRect/>
          <a:stretch>
            <a:fillRect/>
          </a:stretch>
        </p:blipFill>
        <p:spPr bwMode="auto">
          <a:xfrm>
            <a:off x="1828800" y="1517650"/>
            <a:ext cx="5486400" cy="3822700"/>
          </a:xfrm>
          <a:prstGeom prst="rect">
            <a:avLst/>
          </a:prstGeom>
          <a:noFill/>
          <a:ln w="9525">
            <a:noFill/>
            <a:miter lim="800000"/>
            <a:headEnd/>
            <a:tailEnd/>
          </a:ln>
        </p:spPr>
      </p:pic>
    </p:spTree>
    <p:extLst>
      <p:ext uri="{BB962C8B-B14F-4D97-AF65-F5344CB8AC3E}">
        <p14:creationId xmlns:p14="http://schemas.microsoft.com/office/powerpoint/2010/main" val="24858507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Espace réservé du texte 2"/>
          <p:cNvSpPr txBox="1">
            <a:spLocks/>
          </p:cNvSpPr>
          <p:nvPr/>
        </p:nvSpPr>
        <p:spPr bwMode="auto">
          <a:xfrm>
            <a:off x="1039813" y="1535113"/>
            <a:ext cx="2925762" cy="639762"/>
          </a:xfrm>
          <a:prstGeom prst="rect">
            <a:avLst/>
          </a:prstGeom>
          <a:noFill/>
          <a:ln w="9525">
            <a:noFill/>
            <a:miter lim="800000"/>
            <a:headEnd/>
            <a:tailEnd/>
          </a:ln>
        </p:spPr>
        <p:txBody>
          <a:bodyPr/>
          <a:lstStyle/>
          <a:p>
            <a:pPr marL="342900" indent="-342900">
              <a:spcBef>
                <a:spcPct val="20000"/>
              </a:spcBef>
              <a:buFont typeface="Arial" charset="0"/>
              <a:buChar char="•"/>
            </a:pPr>
            <a:r>
              <a:rPr lang="fr-FR">
                <a:solidFill>
                  <a:schemeClr val="bg1"/>
                </a:solidFill>
                <a:latin typeface="Quattrocento Sans" pitchFamily="34" charset="0"/>
              </a:rPr>
              <a:t>THIS IS A TITLE #1</a:t>
            </a:r>
            <a:endParaRPr lang="fr-FR">
              <a:solidFill>
                <a:schemeClr val="bg1"/>
              </a:solidFill>
              <a:latin typeface="Calibri" pitchFamily="34" charset="0"/>
            </a:endParaRPr>
          </a:p>
        </p:txBody>
      </p:sp>
      <p:sp>
        <p:nvSpPr>
          <p:cNvPr id="15" name="Rectangle à coins arrondis 14"/>
          <p:cNvSpPr/>
          <p:nvPr/>
        </p:nvSpPr>
        <p:spPr>
          <a:xfrm>
            <a:off x="1238250" y="855663"/>
            <a:ext cx="7493000" cy="4927600"/>
          </a:xfrm>
          <a:prstGeom prst="roundRect">
            <a:avLst>
              <a:gd name="adj" fmla="val 1746"/>
            </a:avLst>
          </a:prstGeom>
          <a:noFill/>
          <a:ln w="7620">
            <a:solidFill>
              <a:srgbClr val="2AA9B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fr-FR" dirty="0"/>
          </a:p>
        </p:txBody>
      </p:sp>
      <p:pic>
        <p:nvPicPr>
          <p:cNvPr id="23555" name="Picture 1" descr="QIhiv_rev2.pdf"/>
          <p:cNvPicPr>
            <a:picLocks noChangeAspect="1"/>
          </p:cNvPicPr>
          <p:nvPr/>
        </p:nvPicPr>
        <p:blipFill>
          <a:blip r:embed="rId3"/>
          <a:srcRect/>
          <a:stretch>
            <a:fillRect/>
          </a:stretch>
        </p:blipFill>
        <p:spPr bwMode="auto">
          <a:xfrm>
            <a:off x="1828800" y="1517650"/>
            <a:ext cx="5486400" cy="3822700"/>
          </a:xfrm>
          <a:prstGeom prst="rect">
            <a:avLst/>
          </a:prstGeom>
          <a:noFill/>
          <a:ln w="9525">
            <a:noFill/>
            <a:miter lim="800000"/>
            <a:headEnd/>
            <a:tailEnd/>
          </a:ln>
        </p:spPr>
      </p:pic>
    </p:spTree>
    <p:extLst>
      <p:ext uri="{BB962C8B-B14F-4D97-AF65-F5344CB8AC3E}">
        <p14:creationId xmlns:p14="http://schemas.microsoft.com/office/powerpoint/2010/main" val="15123699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Espace réservé du texte 2"/>
          <p:cNvSpPr txBox="1">
            <a:spLocks/>
          </p:cNvSpPr>
          <p:nvPr/>
        </p:nvSpPr>
        <p:spPr bwMode="auto">
          <a:xfrm>
            <a:off x="1039813" y="1535113"/>
            <a:ext cx="2925762" cy="639762"/>
          </a:xfrm>
          <a:prstGeom prst="rect">
            <a:avLst/>
          </a:prstGeom>
          <a:noFill/>
          <a:ln w="9525">
            <a:noFill/>
            <a:miter lim="800000"/>
            <a:headEnd/>
            <a:tailEnd/>
          </a:ln>
        </p:spPr>
        <p:txBody>
          <a:bodyPr/>
          <a:lstStyle/>
          <a:p>
            <a:pPr marL="342900" indent="-342900">
              <a:spcBef>
                <a:spcPct val="20000"/>
              </a:spcBef>
              <a:buFont typeface="Arial" charset="0"/>
              <a:buChar char="•"/>
            </a:pPr>
            <a:r>
              <a:rPr lang="fr-FR">
                <a:solidFill>
                  <a:schemeClr val="bg1"/>
                </a:solidFill>
                <a:latin typeface="Quattrocento Sans" pitchFamily="34" charset="0"/>
              </a:rPr>
              <a:t>THIS IS A TITLE #1</a:t>
            </a:r>
            <a:endParaRPr lang="fr-FR">
              <a:solidFill>
                <a:schemeClr val="bg1"/>
              </a:solidFill>
              <a:latin typeface="Calibri" pitchFamily="34" charset="0"/>
            </a:endParaRPr>
          </a:p>
        </p:txBody>
      </p:sp>
      <p:sp>
        <p:nvSpPr>
          <p:cNvPr id="15" name="Rectangle à coins arrondis 14"/>
          <p:cNvSpPr/>
          <p:nvPr/>
        </p:nvSpPr>
        <p:spPr>
          <a:xfrm>
            <a:off x="1371600" y="841375"/>
            <a:ext cx="7448550" cy="4941888"/>
          </a:xfrm>
          <a:prstGeom prst="roundRect">
            <a:avLst>
              <a:gd name="adj" fmla="val 1746"/>
            </a:avLst>
          </a:prstGeom>
          <a:noFill/>
          <a:ln w="7620">
            <a:solidFill>
              <a:srgbClr val="2AA9B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fr-FR" dirty="0"/>
          </a:p>
        </p:txBody>
      </p:sp>
      <p:pic>
        <p:nvPicPr>
          <p:cNvPr id="25603" name="Picture 1" descr="QIhiv_rev2.pdf"/>
          <p:cNvPicPr>
            <a:picLocks noChangeAspect="1"/>
          </p:cNvPicPr>
          <p:nvPr/>
        </p:nvPicPr>
        <p:blipFill>
          <a:blip r:embed="rId3"/>
          <a:srcRect/>
          <a:stretch>
            <a:fillRect/>
          </a:stretch>
        </p:blipFill>
        <p:spPr bwMode="auto">
          <a:xfrm>
            <a:off x="1828800" y="1517650"/>
            <a:ext cx="5486400" cy="3822700"/>
          </a:xfrm>
          <a:prstGeom prst="rect">
            <a:avLst/>
          </a:prstGeom>
          <a:noFill/>
          <a:ln w="9525">
            <a:noFill/>
            <a:miter lim="800000"/>
            <a:headEnd/>
            <a:tailEnd/>
          </a:ln>
        </p:spPr>
      </p:pic>
    </p:spTree>
    <p:extLst>
      <p:ext uri="{BB962C8B-B14F-4D97-AF65-F5344CB8AC3E}">
        <p14:creationId xmlns:p14="http://schemas.microsoft.com/office/powerpoint/2010/main" val="24555895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Espace réservé du texte 2"/>
          <p:cNvSpPr txBox="1">
            <a:spLocks/>
          </p:cNvSpPr>
          <p:nvPr/>
        </p:nvSpPr>
        <p:spPr bwMode="auto">
          <a:xfrm>
            <a:off x="1039813" y="1535113"/>
            <a:ext cx="2925762" cy="639762"/>
          </a:xfrm>
          <a:prstGeom prst="rect">
            <a:avLst/>
          </a:prstGeom>
          <a:noFill/>
          <a:ln w="9525">
            <a:noFill/>
            <a:miter lim="800000"/>
            <a:headEnd/>
            <a:tailEnd/>
          </a:ln>
        </p:spPr>
        <p:txBody>
          <a:bodyPr/>
          <a:lstStyle/>
          <a:p>
            <a:pPr marL="342900" indent="-342900">
              <a:spcBef>
                <a:spcPct val="20000"/>
              </a:spcBef>
              <a:buFont typeface="Arial" charset="0"/>
              <a:buChar char="•"/>
            </a:pPr>
            <a:r>
              <a:rPr lang="fr-FR">
                <a:solidFill>
                  <a:schemeClr val="bg1"/>
                </a:solidFill>
                <a:latin typeface="Quattrocento Sans" pitchFamily="34" charset="0"/>
              </a:rPr>
              <a:t>THIS IS A TITLE #1</a:t>
            </a:r>
            <a:endParaRPr lang="fr-FR">
              <a:solidFill>
                <a:schemeClr val="bg1"/>
              </a:solidFill>
              <a:latin typeface="Calibri" pitchFamily="34" charset="0"/>
            </a:endParaRPr>
          </a:p>
        </p:txBody>
      </p:sp>
      <p:sp>
        <p:nvSpPr>
          <p:cNvPr id="15" name="Rectangle à coins arrondis 14"/>
          <p:cNvSpPr/>
          <p:nvPr/>
        </p:nvSpPr>
        <p:spPr>
          <a:xfrm>
            <a:off x="1371600" y="752475"/>
            <a:ext cx="7448550" cy="5030788"/>
          </a:xfrm>
          <a:prstGeom prst="roundRect">
            <a:avLst>
              <a:gd name="adj" fmla="val 1746"/>
            </a:avLst>
          </a:prstGeom>
          <a:noFill/>
          <a:ln w="7620">
            <a:solidFill>
              <a:srgbClr val="2AA9B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fr-FR" dirty="0"/>
          </a:p>
        </p:txBody>
      </p:sp>
      <p:pic>
        <p:nvPicPr>
          <p:cNvPr id="27651" name="Picture 1" descr="QIhiv_rev2.pdf"/>
          <p:cNvPicPr>
            <a:picLocks noChangeAspect="1"/>
          </p:cNvPicPr>
          <p:nvPr/>
        </p:nvPicPr>
        <p:blipFill>
          <a:blip r:embed="rId3"/>
          <a:srcRect/>
          <a:stretch>
            <a:fillRect/>
          </a:stretch>
        </p:blipFill>
        <p:spPr bwMode="auto">
          <a:xfrm>
            <a:off x="1828800" y="1517650"/>
            <a:ext cx="5486400" cy="3822700"/>
          </a:xfrm>
          <a:prstGeom prst="rect">
            <a:avLst/>
          </a:prstGeom>
          <a:noFill/>
          <a:ln w="9525">
            <a:noFill/>
            <a:miter lim="800000"/>
            <a:headEnd/>
            <a:tailEnd/>
          </a:ln>
        </p:spPr>
      </p:pic>
    </p:spTree>
    <p:extLst>
      <p:ext uri="{BB962C8B-B14F-4D97-AF65-F5344CB8AC3E}">
        <p14:creationId xmlns:p14="http://schemas.microsoft.com/office/powerpoint/2010/main" val="14164372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751123" y="1992631"/>
            <a:ext cx="6428701" cy="3741420"/>
          </a:xfrm>
        </p:spPr>
        <p:txBody>
          <a:bodyPr>
            <a:noAutofit/>
          </a:bodyPr>
          <a:lstStyle/>
          <a:p>
            <a:pPr>
              <a:lnSpc>
                <a:spcPct val="120000"/>
              </a:lnSpc>
              <a:spcBef>
                <a:spcPts val="0"/>
              </a:spcBef>
            </a:pPr>
            <a:r>
              <a:rPr lang="en-GB" sz="3600" dirty="0">
                <a:solidFill>
                  <a:srgbClr val="505150"/>
                </a:solidFill>
                <a:latin typeface="Quattrocento Sans"/>
                <a:cs typeface="Quattrocento Sans"/>
              </a:rPr>
              <a:t>Stakeholder involvement</a:t>
            </a:r>
          </a:p>
          <a:p>
            <a:pPr>
              <a:lnSpc>
                <a:spcPct val="120000"/>
              </a:lnSpc>
              <a:spcBef>
                <a:spcPts val="0"/>
              </a:spcBef>
            </a:pPr>
            <a:r>
              <a:rPr lang="en-GB" sz="3600" dirty="0">
                <a:solidFill>
                  <a:srgbClr val="505150"/>
                </a:solidFill>
                <a:latin typeface="Quattrocento Sans"/>
                <a:cs typeface="Quattrocento Sans"/>
              </a:rPr>
              <a:t>Communication, consultation and facilitation</a:t>
            </a:r>
          </a:p>
          <a:p>
            <a:pPr>
              <a:lnSpc>
                <a:spcPct val="120000"/>
              </a:lnSpc>
              <a:spcBef>
                <a:spcPts val="0"/>
              </a:spcBef>
            </a:pPr>
            <a:r>
              <a:rPr lang="en-GB" sz="3600" dirty="0">
                <a:solidFill>
                  <a:srgbClr val="505150"/>
                </a:solidFill>
                <a:latin typeface="Quattrocento Sans"/>
                <a:cs typeface="Quattrocento Sans"/>
              </a:rPr>
              <a:t>Team and group work </a:t>
            </a:r>
          </a:p>
          <a:p>
            <a:pPr>
              <a:lnSpc>
                <a:spcPct val="120000"/>
              </a:lnSpc>
              <a:spcBef>
                <a:spcPts val="0"/>
              </a:spcBef>
            </a:pPr>
            <a:r>
              <a:rPr lang="en-GB" sz="3600" dirty="0">
                <a:solidFill>
                  <a:srgbClr val="505150"/>
                </a:solidFill>
                <a:latin typeface="Quattrocento Sans"/>
                <a:cs typeface="Quattrocento Sans"/>
              </a:rPr>
              <a:t>Empowerment </a:t>
            </a:r>
          </a:p>
        </p:txBody>
      </p:sp>
      <p:sp>
        <p:nvSpPr>
          <p:cNvPr id="2" name="Titre 1"/>
          <p:cNvSpPr>
            <a:spLocks noGrp="1"/>
          </p:cNvSpPr>
          <p:nvPr>
            <p:ph type="title"/>
          </p:nvPr>
        </p:nvSpPr>
        <p:spPr>
          <a:xfrm>
            <a:off x="931864" y="274638"/>
            <a:ext cx="7754936" cy="1143000"/>
          </a:xfrm>
        </p:spPr>
        <p:txBody>
          <a:bodyPr>
            <a:normAutofit/>
          </a:bodyPr>
          <a:lstStyle/>
          <a:p>
            <a:pPr algn="l"/>
            <a:r>
              <a:rPr lang="en-GB" b="1" dirty="0">
                <a:solidFill>
                  <a:srgbClr val="505150"/>
                </a:solidFill>
                <a:latin typeface="Quattrocento Sans" panose="020B0502050000020003" pitchFamily="34" charset="0"/>
              </a:rPr>
              <a:t>Key Principle: Participation</a:t>
            </a:r>
            <a:endParaRPr lang="en-GB" b="1"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428043664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2096</Words>
  <Application>Microsoft Office PowerPoint</Application>
  <PresentationFormat>Bildschirmpräsentation (4:3)</PresentationFormat>
  <Paragraphs>174</Paragraphs>
  <Slides>15</Slides>
  <Notes>15</Notes>
  <HiddenSlides>0</HiddenSlides>
  <MMClips>0</MMClips>
  <ScaleCrop>false</ScaleCrop>
  <HeadingPairs>
    <vt:vector size="4" baseType="variant">
      <vt:variant>
        <vt:lpstr>Design</vt:lpstr>
      </vt:variant>
      <vt:variant>
        <vt:i4>1</vt:i4>
      </vt:variant>
      <vt:variant>
        <vt:lpstr>Folientitel</vt:lpstr>
      </vt:variant>
      <vt:variant>
        <vt:i4>15</vt:i4>
      </vt:variant>
    </vt:vector>
  </HeadingPairs>
  <TitlesOfParts>
    <vt:vector size="16" baseType="lpstr">
      <vt:lpstr>Thème Office</vt:lpstr>
      <vt:lpstr>QUALITY ACTION CONCEPT AND METHODS</vt:lpstr>
      <vt:lpstr>﻿Aim</vt:lpstr>
      <vt:lpstr>What do we mean by QUALITY?</vt:lpstr>
      <vt:lpstr>Quality in HIV prevention</vt:lpstr>
      <vt:lpstr>PowerPoint-Präsentation</vt:lpstr>
      <vt:lpstr>PowerPoint-Präsentation</vt:lpstr>
      <vt:lpstr>PowerPoint-Präsentation</vt:lpstr>
      <vt:lpstr>PowerPoint-Präsentation</vt:lpstr>
      <vt:lpstr>Key Principle: Participation</vt:lpstr>
      <vt:lpstr>Key Principle: Self-Reflection </vt:lpstr>
      <vt:lpstr>Quality Assurance or Improvement?</vt:lpstr>
      <vt:lpstr>PowerPoint-Präsentation</vt:lpstr>
      <vt:lpstr>Programs and projects of high quality</vt:lpstr>
      <vt:lpstr>Methods</vt:lpstr>
      <vt:lpstr>Thank you for your attention!</vt:lpstr>
    </vt:vector>
  </TitlesOfParts>
  <Company>Orangemetalic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 COMES THE MAIN TITLE  OF YOUR DOCUMENT</dc:title>
  <dc:creator>Erik Ney</dc:creator>
  <cp:lastModifiedBy>Wentzlaff</cp:lastModifiedBy>
  <cp:revision>61</cp:revision>
  <dcterms:created xsi:type="dcterms:W3CDTF">2013-07-25T13:06:53Z</dcterms:created>
  <dcterms:modified xsi:type="dcterms:W3CDTF">2013-10-14T15:18:12Z</dcterms:modified>
</cp:coreProperties>
</file>